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Source Sans Pro" panose="020B0604020202020204" charset="0"/>
      <p:regular r:id="rId36"/>
      <p:bold r:id="rId37"/>
      <p:italic r:id="rId38"/>
      <p:boldItalic r:id="rId39"/>
    </p:embeddedFont>
    <p:embeddedFont>
      <p:font typeface="Roboto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b7b992e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b7b992e7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b7b992e7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b7b992e7a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b7b992e7a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b7b992e7a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b7b992e7a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b7b992e7a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b7b992e7a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b7b992e7a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b7b992e7a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f5c4989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f5c4989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b7b992e7a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b7b992e7a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b7b992e7a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b7b992e7a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b7b992e7a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b7b992e7a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b7b992e7a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b7b992e7a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230c8fa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230c8fa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5230c8fa8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28ba22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28ba22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230c8fa8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230c8fa8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b7b992e7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b7b992e7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b7b992e7a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b7b992e7a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b7b992e7a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b7b992e7a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b7b992e7a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b7b992e7a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230c8fa8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230c8fa8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b7b992e7a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b7b992e7a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b7b992e7a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b7b992e7a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ered.nysed.gov/tcer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seo.edu/education/org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sea32.wixsite.com/eseasunygenese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ines@geneseo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dussaultm@geneseo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eegan@geneseo.edu" TargetMode="External"/><Relationship Id="rId7" Type="http://schemas.openxmlformats.org/officeDocument/2006/relationships/hyperlink" Target="mailto:simmons@geneseo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howers@geneseo.edu" TargetMode="External"/><Relationship Id="rId5" Type="http://schemas.openxmlformats.org/officeDocument/2006/relationships/hyperlink" Target="mailto:sutherm@geneseo.edu" TargetMode="External"/><Relationship Id="rId4" Type="http://schemas.openxmlformats.org/officeDocument/2006/relationships/hyperlink" Target="mailto:heller@genese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seo.edu/education/ad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457200" y="211669"/>
            <a:ext cx="2286000" cy="438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5"/>
          <p:cNvGrpSpPr/>
          <p:nvPr/>
        </p:nvGrpSpPr>
        <p:grpSpPr>
          <a:xfrm>
            <a:off x="3176031" y="9"/>
            <a:ext cx="5972255" cy="4695258"/>
            <a:chOff x="1244191" y="5566"/>
            <a:chExt cx="6046017" cy="6516667"/>
          </a:xfrm>
        </p:grpSpPr>
        <p:sp>
          <p:nvSpPr>
            <p:cNvPr id="132" name="Google Shape;132;p25"/>
            <p:cNvSpPr/>
            <p:nvPr/>
          </p:nvSpPr>
          <p:spPr>
            <a:xfrm rot="10800000">
              <a:off x="1614808" y="5566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 txBox="1"/>
            <p:nvPr/>
          </p:nvSpPr>
          <p:spPr>
            <a:xfrm>
              <a:off x="1800152" y="5586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Applying to the SOE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1244191" y="5586"/>
              <a:ext cx="741300" cy="741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 rot="10800000">
              <a:off x="1614808" y="968124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 txBox="1"/>
            <p:nvPr/>
          </p:nvSpPr>
          <p:spPr>
            <a:xfrm>
              <a:off x="1800152" y="968144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 Coursework - Blocks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1244191" y="968144"/>
              <a:ext cx="741300" cy="7413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 rot="10800000">
              <a:off x="1614808" y="1930682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 txBox="1"/>
            <p:nvPr/>
          </p:nvSpPr>
          <p:spPr>
            <a:xfrm>
              <a:off x="1800152" y="1930702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Field Experiences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1244191" y="1930702"/>
              <a:ext cx="741300" cy="7413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 rot="10800000">
              <a:off x="1614808" y="2893239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 txBox="1"/>
            <p:nvPr/>
          </p:nvSpPr>
          <p:spPr>
            <a:xfrm>
              <a:off x="1800152" y="2893259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TaskStream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44191" y="2893259"/>
              <a:ext cx="741300" cy="7413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 rot="10800000">
              <a:off x="1614808" y="3855797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 txBox="1"/>
            <p:nvPr/>
          </p:nvSpPr>
          <p:spPr>
            <a:xfrm>
              <a:off x="1800152" y="3855817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Certification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244191" y="3855817"/>
              <a:ext cx="741300" cy="7413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 rot="10800000">
              <a:off x="1614808" y="4818355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 txBox="1"/>
            <p:nvPr/>
          </p:nvSpPr>
          <p:spPr>
            <a:xfrm>
              <a:off x="1800152" y="4818375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 of Education Support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244191" y="4818375"/>
              <a:ext cx="741300" cy="741300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 rot="10800000">
              <a:off x="1614808" y="5780913"/>
              <a:ext cx="5675400" cy="741300"/>
            </a:xfrm>
            <a:prstGeom prst="homePlate">
              <a:avLst>
                <a:gd name="adj" fmla="val 50000"/>
              </a:avLst>
            </a:prstGeom>
            <a:solidFill>
              <a:srgbClr val="4C66C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 txBox="1"/>
            <p:nvPr/>
          </p:nvSpPr>
          <p:spPr>
            <a:xfrm>
              <a:off x="1800152" y="5780933"/>
              <a:ext cx="5490000" cy="7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326875" tIns="76200" rIns="142225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Getting Plugged In</a:t>
              </a:r>
              <a:endParaRPr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1244191" y="5780933"/>
              <a:ext cx="741300" cy="741300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5"/>
          <p:cNvSpPr/>
          <p:nvPr/>
        </p:nvSpPr>
        <p:spPr>
          <a:xfrm rot="-5400000">
            <a:off x="-254632" y="1922136"/>
            <a:ext cx="3709667" cy="850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Arial"/>
              </a:rPr>
              <a:t>AGENDA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TaskStream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588"/>
            <a:ext cx="9143998" cy="433962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/>
          <p:nvPr/>
        </p:nvSpPr>
        <p:spPr>
          <a:xfrm>
            <a:off x="4677100" y="120015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1031850" y="2085425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83" name="Google Shape;283;p34"/>
          <p:cNvSpPr/>
          <p:nvPr/>
        </p:nvSpPr>
        <p:spPr>
          <a:xfrm rot="-1229787">
            <a:off x="1850584" y="3477098"/>
            <a:ext cx="506355" cy="49297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84" name="Google Shape;284;p34"/>
          <p:cNvSpPr/>
          <p:nvPr/>
        </p:nvSpPr>
        <p:spPr>
          <a:xfrm>
            <a:off x="1538250" y="465060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85" name="Google Shape;285;p34"/>
          <p:cNvSpPr txBox="1"/>
          <p:nvPr/>
        </p:nvSpPr>
        <p:spPr>
          <a:xfrm>
            <a:off x="5290075" y="832200"/>
            <a:ext cx="3704400" cy="232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account will have: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DRF for Block I - III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DRF for Student Teaching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TPA submission to Pearson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learn more about the use of TaskStream during INTD 203, including how to sign up for an account and the costs associated.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TaskStream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588"/>
            <a:ext cx="9143998" cy="4339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/>
          <p:nvPr/>
        </p:nvSpPr>
        <p:spPr>
          <a:xfrm>
            <a:off x="4677100" y="120015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1031850" y="2085425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95" name="Google Shape;295;p35"/>
          <p:cNvSpPr/>
          <p:nvPr/>
        </p:nvSpPr>
        <p:spPr>
          <a:xfrm rot="-1229787">
            <a:off x="1850584" y="3477098"/>
            <a:ext cx="506355" cy="49297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1538250" y="465060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7" name="Google Shape;297;p35"/>
          <p:cNvSpPr txBox="1"/>
          <p:nvPr/>
        </p:nvSpPr>
        <p:spPr>
          <a:xfrm>
            <a:off x="1705600" y="1898250"/>
            <a:ext cx="2474100" cy="85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Block is listed with the key assignment submission links.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TaskStream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588"/>
            <a:ext cx="9143998" cy="433962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/>
          <p:nvPr/>
        </p:nvSpPr>
        <p:spPr>
          <a:xfrm>
            <a:off x="4677100" y="120015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1031850" y="2085425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07" name="Google Shape;307;p36"/>
          <p:cNvSpPr/>
          <p:nvPr/>
        </p:nvSpPr>
        <p:spPr>
          <a:xfrm rot="-1229787">
            <a:off x="1850584" y="3477098"/>
            <a:ext cx="506355" cy="49297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1538250" y="465060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09" name="Google Shape;309;p36"/>
          <p:cNvSpPr txBox="1"/>
          <p:nvPr/>
        </p:nvSpPr>
        <p:spPr>
          <a:xfrm>
            <a:off x="2427300" y="2922725"/>
            <a:ext cx="2474100" cy="160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Blocks II and III have Dispositions Evaluations (Professional Behaviors) that will be completed by your course instructor and cooperating teacher (as part of the practicum evaluation.)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TaskStream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7588"/>
            <a:ext cx="9143998" cy="433962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/>
          <p:nvPr/>
        </p:nvSpPr>
        <p:spPr>
          <a:xfrm>
            <a:off x="4677100" y="120015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1031850" y="2085425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19" name="Google Shape;319;p37"/>
          <p:cNvSpPr/>
          <p:nvPr/>
        </p:nvSpPr>
        <p:spPr>
          <a:xfrm rot="-1229787">
            <a:off x="1850584" y="3477098"/>
            <a:ext cx="506355" cy="49297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1538250" y="4650600"/>
            <a:ext cx="506400" cy="492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2203000" y="4043075"/>
            <a:ext cx="5192400" cy="100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Block II, you will attend a Student Teaching Application meeting that will provide information regarding the requirements for student teaching, the application process and deadlines, and student teaching information.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Teaching Info Sessions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Student Teaching Application Meeting</a:t>
            </a:r>
            <a:endParaRPr sz="1800"/>
          </a:p>
        </p:txBody>
      </p:sp>
      <p:sp>
        <p:nvSpPr>
          <p:cNvPr id="328" name="Google Shape;328;p3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One year prior to to the semester you are slated to student teach (you’d most likely be in Block II at this time)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Provides the following information: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Requirements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Application Procedures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Student Teaching Placements</a:t>
            </a:r>
            <a:endParaRPr sz="1400"/>
          </a:p>
        </p:txBody>
      </p:sp>
      <p:sp>
        <p:nvSpPr>
          <p:cNvPr id="329" name="Google Shape;329;p3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/>
              <a:t>Pre-Student Teaching Meeting</a:t>
            </a:r>
            <a:endParaRPr sz="1800"/>
          </a:p>
        </p:txBody>
      </p:sp>
      <p:sp>
        <p:nvSpPr>
          <p:cNvPr id="330" name="Google Shape;330;p3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Semester prior to student teaching (you’d most likely be in Block III or it would be the following fall semester if you choose to defer student teaching to the spring)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Provides the following information:</a:t>
            </a:r>
            <a:endParaRPr sz="18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–"/>
            </a:pPr>
            <a:r>
              <a:rPr lang="en" sz="1400">
                <a:solidFill>
                  <a:srgbClr val="000000"/>
                </a:solidFill>
              </a:rPr>
              <a:t>Timeline of the process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</a:pPr>
            <a:r>
              <a:rPr lang="en" sz="1400">
                <a:solidFill>
                  <a:srgbClr val="000000"/>
                </a:solidFill>
              </a:rPr>
              <a:t>Expectations 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Assignments</a:t>
            </a:r>
            <a:endParaRPr sz="1400">
              <a:solidFill>
                <a:srgbClr val="000000"/>
              </a:solidFill>
            </a:endParaRPr>
          </a:p>
          <a:p>
            <a:pPr marL="1371600" lvl="2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Dispositions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Ahead: Student Teaching</a:t>
            </a:r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Be mindful of the student teaching requirements:</a:t>
            </a:r>
            <a:endParaRPr sz="2400"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GPA: 2.5 overall, major, and education coursework**</a:t>
            </a:r>
            <a:endParaRPr sz="1800"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Completion of at least two-thirds of total credit hours required in your major</a:t>
            </a:r>
            <a:endParaRPr sz="1800"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World Language Majors (OPI and WPI exams)</a:t>
            </a:r>
            <a:endParaRPr sz="1800"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Education Blocks and Required Courses:</a:t>
            </a:r>
            <a:endParaRPr sz="1800"/>
          </a:p>
          <a:p>
            <a:pPr marL="1371600" marR="0" lvl="2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" sz="1800"/>
              <a:t>H&amp;PE 350 (SAVE, Child Abuse, and DASA seminar) &amp; BBP</a:t>
            </a:r>
            <a:endParaRPr sz="1800"/>
          </a:p>
          <a:p>
            <a:pPr marL="1371600" marR="0" lvl="2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PSCY 216</a:t>
            </a:r>
            <a:endParaRPr sz="1800"/>
          </a:p>
          <a:p>
            <a:pPr marL="1371600" marR="0" lvl="2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Foreign Language (General Education Requirement)</a:t>
            </a:r>
            <a:endParaRPr sz="1800"/>
          </a:p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" sz="1800"/>
              <a:t>Fingerprinting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State Teacher Certification Requirements</a:t>
            </a:r>
            <a:endParaRPr/>
          </a:p>
        </p:txBody>
      </p:sp>
      <p:sp>
        <p:nvSpPr>
          <p:cNvPr id="342" name="Google Shape;342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NYSED - Office of Teaching Initiatives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TEACH Account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DASA Workshop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Fingerprint Clearance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Completion of Educator Preparation Program and Institutional Recommendation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Certification Exams</a:t>
            </a:r>
            <a:endParaRPr sz="24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Certification Exams</a:t>
            </a:r>
            <a:endParaRPr/>
          </a:p>
        </p:txBody>
      </p:sp>
      <p:grpSp>
        <p:nvGrpSpPr>
          <p:cNvPr id="348" name="Google Shape;348;p41"/>
          <p:cNvGrpSpPr/>
          <p:nvPr/>
        </p:nvGrpSpPr>
        <p:grpSpPr>
          <a:xfrm>
            <a:off x="0" y="1323164"/>
            <a:ext cx="8011585" cy="731700"/>
            <a:chOff x="0" y="1323164"/>
            <a:chExt cx="8011585" cy="731700"/>
          </a:xfrm>
        </p:grpSpPr>
        <p:sp>
          <p:nvSpPr>
            <p:cNvPr id="349" name="Google Shape;349;p41"/>
            <p:cNvSpPr txBox="1"/>
            <p:nvPr/>
          </p:nvSpPr>
          <p:spPr>
            <a:xfrm>
              <a:off x="0" y="1373350"/>
              <a:ext cx="2715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Content Specialty Test (CST)</a:t>
              </a:r>
              <a:endPara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 txBox="1"/>
            <p:nvPr/>
          </p:nvSpPr>
          <p:spPr>
            <a:xfrm>
              <a:off x="2789775" y="1407450"/>
              <a:ext cx="4890300" cy="575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Adolescence Education candidates select the exam for their content area (i.e. Biology).  This is taken after major coursework is completed.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-164150" y="2205900"/>
            <a:ext cx="8175736" cy="731700"/>
            <a:chOff x="-156609" y="2205900"/>
            <a:chExt cx="7806489" cy="731700"/>
          </a:xfrm>
        </p:grpSpPr>
        <p:sp>
          <p:nvSpPr>
            <p:cNvPr id="353" name="Google Shape;353;p41"/>
            <p:cNvSpPr txBox="1"/>
            <p:nvPr/>
          </p:nvSpPr>
          <p:spPr>
            <a:xfrm>
              <a:off x="-156609" y="2257725"/>
              <a:ext cx="2723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Medium"/>
                  <a:ea typeface="Roboto Medium"/>
                  <a:cs typeface="Roboto Medium"/>
                  <a:sym typeface="Roboto Medium"/>
                </a:rPr>
                <a:t>Educating All Students (EAS)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670780" y="2205900"/>
              <a:ext cx="49791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1"/>
            <p:cNvSpPr txBox="1"/>
            <p:nvPr/>
          </p:nvSpPr>
          <p:spPr>
            <a:xfrm>
              <a:off x="2670780" y="2414100"/>
              <a:ext cx="4616700" cy="330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This exam is taken after education coursework is completed (including student teaching).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" name="Google Shape;356;p41"/>
          <p:cNvGrpSpPr/>
          <p:nvPr/>
        </p:nvGrpSpPr>
        <p:grpSpPr>
          <a:xfrm>
            <a:off x="760300" y="3088625"/>
            <a:ext cx="7258290" cy="731700"/>
            <a:chOff x="755102" y="3088625"/>
            <a:chExt cx="6370833" cy="731700"/>
          </a:xfrm>
        </p:grpSpPr>
        <p:sp>
          <p:nvSpPr>
            <p:cNvPr id="357" name="Google Shape;357;p41"/>
            <p:cNvSpPr txBox="1"/>
            <p:nvPr/>
          </p:nvSpPr>
          <p:spPr>
            <a:xfrm>
              <a:off x="755102" y="3138825"/>
              <a:ext cx="1716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Medium"/>
                  <a:ea typeface="Roboto Medium"/>
                  <a:cs typeface="Roboto Medium"/>
                  <a:sym typeface="Roboto Medium"/>
                </a:rPr>
                <a:t>edTPA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552735" y="3088625"/>
              <a:ext cx="45732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 txBox="1"/>
            <p:nvPr/>
          </p:nvSpPr>
          <p:spPr>
            <a:xfrm>
              <a:off x="2552741" y="3295175"/>
              <a:ext cx="42117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 performance based assessment that is completed during one of your student teaching placements.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Plugged into the SOE</a:t>
            </a:r>
            <a:endParaRPr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School of Education --&gt; Organizations for Ed Students</a:t>
            </a:r>
            <a:r>
              <a:rPr lang="en" sz="2400"/>
              <a:t> </a:t>
            </a:r>
            <a:endParaRPr sz="2400"/>
          </a:p>
          <a:p>
            <a:pPr marL="9144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Elementary and Secondary Education Association</a:t>
            </a: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of Education Offices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Located on the second floor in South Hall</a:t>
            </a:r>
            <a:endParaRPr sz="3000"/>
          </a:p>
        </p:txBody>
      </p:sp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457200" y="1400025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dirty="0"/>
              <a:t>Jennifer Haines, </a:t>
            </a:r>
            <a:r>
              <a:rPr lang="en" sz="2400" dirty="0" smtClean="0"/>
              <a:t>Director of Field Experiences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dirty="0"/>
              <a:t>South </a:t>
            </a:r>
            <a:r>
              <a:rPr lang="en" sz="2400" dirty="0" smtClean="0"/>
              <a:t>212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dirty="0"/>
              <a:t>X5085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haines@geneseo.edu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2"/>
          </p:nvPr>
        </p:nvSpPr>
        <p:spPr>
          <a:xfrm>
            <a:off x="4648200" y="1400025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Melissa Dussault, Director of Student Success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South 219B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/>
              <a:t>X5443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dussaultm@geneseo.edu</a:t>
            </a:r>
            <a:r>
              <a:rPr lang="en" sz="2400"/>
              <a:t> 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Adolescen</a:t>
            </a:r>
            <a:r>
              <a:rPr lang="en" u="sng"/>
              <a:t>ce</a:t>
            </a:r>
            <a:r>
              <a:rPr lang="en"/>
              <a:t> Education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b="1"/>
              <a:t>Adolescen</a:t>
            </a:r>
            <a:r>
              <a:rPr lang="en" b="1" u="sng"/>
              <a:t>ce</a:t>
            </a:r>
            <a:r>
              <a:rPr lang="en" b="1"/>
              <a:t> </a:t>
            </a:r>
            <a:r>
              <a:rPr lang="en"/>
              <a:t>- period of time and transition from childhood to adulthood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b="1"/>
              <a:t>Adolescen</a:t>
            </a:r>
            <a:r>
              <a:rPr lang="en" b="1" u="sng"/>
              <a:t>ts</a:t>
            </a:r>
            <a:r>
              <a:rPr lang="en"/>
              <a:t> - these are the students in your class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2"/>
          </p:nvPr>
        </p:nvSpPr>
        <p:spPr>
          <a:xfrm>
            <a:off x="5843400" y="1638325"/>
            <a:ext cx="2773500" cy="2174400"/>
          </a:xfrm>
          <a:prstGeom prst="rect">
            <a:avLst/>
          </a:prstGeom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C8D85"/>
                </a:solidFill>
              </a:rPr>
              <a:t>Childhood Education</a:t>
            </a:r>
            <a:endParaRPr sz="1800" b="1">
              <a:solidFill>
                <a:srgbClr val="8C8D85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>
              <a:solidFill>
                <a:srgbClr val="8C8D85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C8D85"/>
                </a:solidFill>
              </a:rPr>
              <a:t>Childhood</a:t>
            </a:r>
            <a:r>
              <a:rPr lang="en" sz="1800">
                <a:solidFill>
                  <a:srgbClr val="8C8D85"/>
                </a:solidFill>
              </a:rPr>
              <a:t> - period of time</a:t>
            </a:r>
            <a:endParaRPr sz="1800">
              <a:solidFill>
                <a:srgbClr val="8C8D85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>
              <a:solidFill>
                <a:srgbClr val="8C8D85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C8D85"/>
                </a:solidFill>
              </a:rPr>
              <a:t>Children </a:t>
            </a:r>
            <a:r>
              <a:rPr lang="en" sz="1800">
                <a:solidFill>
                  <a:srgbClr val="8C8D85"/>
                </a:solidFill>
              </a:rPr>
              <a:t>- the students in the classroom</a:t>
            </a:r>
            <a:endParaRPr sz="1800">
              <a:solidFill>
                <a:srgbClr val="8C8D8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Advisement Support</a:t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0" y="1200150"/>
            <a:ext cx="91440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English: Kelly Keegan, South 228B,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keegan@geneseo.edu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x5333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World Languages: Willard Heller, Welles 212B,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heller@geneseo.edu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x5247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Mathematics: Melissa Sutherland, South 324B,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sutherm@geneseo.edu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x5494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Science: Dennis Showers, South 222C,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showers@geneseo.edu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x5264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Studies: Crystal Simmons, South 228A,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simmons@geneseo.edu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x5339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93275" y="204800"/>
            <a:ext cx="3664500" cy="871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Applying to the SOE</a:t>
            </a:r>
            <a:endParaRPr sz="32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School of Education --&gt; Admissions</a:t>
            </a:r>
            <a:r>
              <a:rPr lang="en" sz="2400"/>
              <a:t> </a:t>
            </a:r>
            <a:endParaRPr/>
          </a:p>
          <a:p>
            <a:pPr marL="1371600" lvl="2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Accepted on a rolling basis</a:t>
            </a:r>
            <a:endParaRPr sz="1800"/>
          </a:p>
          <a:p>
            <a:pPr marL="1371600" lvl="2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2.75 for admission into the SOE</a:t>
            </a:r>
            <a:endParaRPr sz="1800"/>
          </a:p>
          <a:p>
            <a:pPr marL="1371600" lvl="2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Ideally apply Freshman or Sophomore year</a:t>
            </a:r>
            <a:endParaRPr sz="1800"/>
          </a:p>
          <a:p>
            <a:pPr marL="1371600" lvl="2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2.5 each semester and cumulative for block progression**</a:t>
            </a:r>
            <a:endParaRPr sz="1800"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213200" y="1076325"/>
            <a:ext cx="3361800" cy="351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"/>
              <a:t>Major: Bachelor of Arts/Science in your content area of study:</a:t>
            </a:r>
            <a:endParaRPr/>
          </a:p>
          <a:p>
            <a:pPr marL="457200" lvl="0" indent="-317500" algn="l" rtl="0"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English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History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Spanish or French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Biology, Physics, Chemistry, Geological Science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"/>
              <a:t>Addition of the Adolescence Education certification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Coursework for Degree Completion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8"/>
          <p:cNvGrpSpPr/>
          <p:nvPr/>
        </p:nvGrpSpPr>
        <p:grpSpPr>
          <a:xfrm>
            <a:off x="5123977" y="1258050"/>
            <a:ext cx="2726286" cy="2547000"/>
            <a:chOff x="5123977" y="1258050"/>
            <a:chExt cx="2726286" cy="2547000"/>
          </a:xfrm>
        </p:grpSpPr>
        <p:sp>
          <p:nvSpPr>
            <p:cNvPr id="175" name="Google Shape;175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Education Coursework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Consult Degree Works and Melissa Dussault or Jennifer Haines for guidance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1293736" y="1258050"/>
            <a:ext cx="2726286" cy="2547000"/>
            <a:chOff x="1293736" y="1258050"/>
            <a:chExt cx="2726286" cy="2547000"/>
          </a:xfrm>
        </p:grpSpPr>
        <p:sp>
          <p:nvSpPr>
            <p:cNvPr id="180" name="Google Shape;18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General Education Coursework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Consult Degree Works and your academic advisor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p28"/>
          <p:cNvGrpSpPr/>
          <p:nvPr/>
        </p:nvGrpSpPr>
        <p:grpSpPr>
          <a:xfrm>
            <a:off x="3203958" y="1258050"/>
            <a:ext cx="2726286" cy="2547000"/>
            <a:chOff x="3203958" y="1258050"/>
            <a:chExt cx="2726286" cy="2547000"/>
          </a:xfrm>
        </p:grpSpPr>
        <p:sp>
          <p:nvSpPr>
            <p:cNvPr id="185" name="Google Shape;18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Major Coursework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Consult Degree Works and your academic advisor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Coursework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29"/>
          <p:cNvGrpSpPr/>
          <p:nvPr/>
        </p:nvGrpSpPr>
        <p:grpSpPr>
          <a:xfrm>
            <a:off x="0" y="1189989"/>
            <a:ext cx="2726700" cy="3482836"/>
            <a:chOff x="0" y="1189989"/>
            <a:chExt cx="2726700" cy="3482836"/>
          </a:xfrm>
        </p:grpSpPr>
        <p:sp>
          <p:nvSpPr>
            <p:cNvPr id="196" name="Google Shape;196;p29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9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INTD 203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29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199" name="Google Shape;199;p29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9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EDUC 204 &amp; SPED 205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** only offered in the Fall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29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202" name="Google Shape;202;p29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III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9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INTD 301 &amp; 302**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** only offered in the Spring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4" name="Google Shape;204;p29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205" name="Google Shape;205;p29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IV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29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Student Teaching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EDUC 240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- Middle School placement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EDUC 250 -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High School placement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EDUC 303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- online and seminar format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07" name="Google Shape;207;p29"/>
          <p:cNvCxnSpPr/>
          <p:nvPr/>
        </p:nvCxnSpPr>
        <p:spPr>
          <a:xfrm>
            <a:off x="6533375" y="1006900"/>
            <a:ext cx="13800" cy="36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8" name="Google Shape;208;p29"/>
          <p:cNvSpPr/>
          <p:nvPr/>
        </p:nvSpPr>
        <p:spPr>
          <a:xfrm>
            <a:off x="986050" y="3353500"/>
            <a:ext cx="3198000" cy="999300"/>
          </a:xfrm>
          <a:prstGeom prst="wedgeRectCallout">
            <a:avLst>
              <a:gd name="adj1" fmla="val -3038"/>
              <a:gd name="adj2" fmla="val -23173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EDUC 215 (preferably during Block II)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PSYC 216 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(INTD 203 prereq)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H&amp;PE 350 (INTD 203 prereq)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80800" y="754025"/>
            <a:ext cx="9665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[---Sophomore Year---]    [------------------Junior Year--------------------]       [-----Senior Year-------]</a:t>
            </a:r>
            <a:endParaRPr sz="18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Sequence</a:t>
            </a:r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Once you begin the block sequence, it is not recommended that the sequence be broken.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Backward Planning</a:t>
            </a:r>
            <a:endParaRPr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Deferment of Student Teaching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31"/>
          <p:cNvGrpSpPr/>
          <p:nvPr/>
        </p:nvGrpSpPr>
        <p:grpSpPr>
          <a:xfrm>
            <a:off x="1930492" y="1012501"/>
            <a:ext cx="6750288" cy="3636861"/>
            <a:chOff x="10" y="2277"/>
            <a:chExt cx="9016012" cy="5269286"/>
          </a:xfrm>
        </p:grpSpPr>
        <p:sp>
          <p:nvSpPr>
            <p:cNvPr id="223" name="Google Shape;223;p31"/>
            <p:cNvSpPr/>
            <p:nvPr/>
          </p:nvSpPr>
          <p:spPr>
            <a:xfrm>
              <a:off x="10" y="29989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 txBox="1"/>
            <p:nvPr/>
          </p:nvSpPr>
          <p:spPr>
            <a:xfrm>
              <a:off x="10" y="29989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Sophomore</a:t>
              </a:r>
              <a:r>
                <a:rPr lang="en" sz="18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Year</a:t>
              </a:r>
              <a:endPara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483247" y="2277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 txBox="1"/>
            <p:nvPr/>
          </p:nvSpPr>
          <p:spPr>
            <a:xfrm>
              <a:off x="3483247" y="2277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Fall Semester </a:t>
              </a:r>
              <a:endParaRPr sz="11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INTD 203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6381422" y="2277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 txBox="1"/>
            <p:nvPr/>
          </p:nvSpPr>
          <p:spPr>
            <a:xfrm>
              <a:off x="6381422" y="2277"/>
              <a:ext cx="2634600" cy="1580700"/>
            </a:xfrm>
            <a:prstGeom prst="rect">
              <a:avLst/>
            </a:prstGeom>
            <a:noFill/>
            <a:ln w="11430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Spring Semester</a:t>
              </a:r>
              <a:endParaRPr sz="11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PSYC 216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H&amp;PE 350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10" y="1855802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 txBox="1"/>
            <p:nvPr/>
          </p:nvSpPr>
          <p:spPr>
            <a:xfrm>
              <a:off x="10" y="1855802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Junior</a:t>
              </a:r>
              <a:r>
                <a:rPr lang="en" sz="18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Year</a:t>
              </a:r>
              <a:endPara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3483247" y="1846570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3483247" y="1846570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Fall Semester 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EDUC 215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BLOCK II: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marR="0" lvl="0" indent="-2984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Source Sans Pro"/>
                <a:buChar char="●"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EDUC 204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marR="0" lvl="0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Source Sans Pro"/>
                <a:buChar char="●"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SPED 205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6381422" y="1846570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 txBox="1"/>
            <p:nvPr/>
          </p:nvSpPr>
          <p:spPr>
            <a:xfrm>
              <a:off x="6381422" y="1846570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Spring Semester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BLOCK III: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marR="0" lvl="0" indent="-2984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Source Sans Pro"/>
                <a:buChar char="●"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INTD 301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457200" marR="0" lvl="0" indent="-298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Source Sans Pro"/>
                <a:buChar char="●"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INTD 302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10" y="3663151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 txBox="1"/>
            <p:nvPr/>
          </p:nvSpPr>
          <p:spPr>
            <a:xfrm>
              <a:off x="10" y="3663151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Senior</a:t>
              </a:r>
              <a:r>
                <a:rPr lang="en" sz="18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Year</a:t>
              </a:r>
              <a:endPara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483247" y="3690863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 txBox="1"/>
            <p:nvPr/>
          </p:nvSpPr>
          <p:spPr>
            <a:xfrm>
              <a:off x="3483247" y="3690863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Fall Semester</a:t>
              </a:r>
              <a:endParaRPr sz="11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Student Teaching?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6381422" y="3690863"/>
              <a:ext cx="2634600" cy="1580700"/>
            </a:xfrm>
            <a:prstGeom prst="rect">
              <a:avLst/>
            </a:prstGeom>
            <a:solidFill>
              <a:srgbClr val="8C8D8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 txBox="1"/>
            <p:nvPr/>
          </p:nvSpPr>
          <p:spPr>
            <a:xfrm>
              <a:off x="6381422" y="3690863"/>
              <a:ext cx="2634600" cy="15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50" tIns="37150" rIns="37150" bIns="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Spring Semester</a:t>
              </a:r>
              <a:endParaRPr sz="11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Student Teaching?</a:t>
              </a:r>
              <a:endParaRPr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41" name="Google Shape;241;p31"/>
          <p:cNvSpPr/>
          <p:nvPr/>
        </p:nvSpPr>
        <p:spPr>
          <a:xfrm>
            <a:off x="-12" y="2119500"/>
            <a:ext cx="1932768" cy="2306772"/>
          </a:xfrm>
          <a:prstGeom prst="cloud">
            <a:avLst/>
          </a:prstGeom>
          <a:solidFill>
            <a:schemeClr val="accent2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only referring to </a:t>
            </a: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</a:t>
            </a:r>
            <a:r>
              <a:rPr lang="en" sz="1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requirements – does not show GenEd or Major requirements</a:t>
            </a:r>
            <a:endParaRPr sz="1100"/>
          </a:p>
        </p:txBody>
      </p:sp>
      <p:sp>
        <p:nvSpPr>
          <p:cNvPr id="242" name="Google Shape;242;p31"/>
          <p:cNvSpPr/>
          <p:nvPr/>
        </p:nvSpPr>
        <p:spPr>
          <a:xfrm>
            <a:off x="476313" y="292138"/>
            <a:ext cx="8191368" cy="6850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4925" cap="flat" cmpd="sng">
                  <a:solidFill>
                    <a:srgbClr val="99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Arial"/>
              </a:rPr>
              <a:t>SAMPLE TIMELINE</a:t>
            </a:r>
          </a:p>
        </p:txBody>
      </p:sp>
      <p:sp>
        <p:nvSpPr>
          <p:cNvPr id="243" name="Google Shape;243;p31"/>
          <p:cNvSpPr/>
          <p:nvPr/>
        </p:nvSpPr>
        <p:spPr>
          <a:xfrm>
            <a:off x="3904109" y="3855509"/>
            <a:ext cx="600300" cy="48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C8D86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3904109" y="2586134"/>
            <a:ext cx="600300" cy="48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C8D86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3904109" y="1316746"/>
            <a:ext cx="600300" cy="48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C8D86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Google Shape;246;p31"/>
          <p:cNvSpPr/>
          <p:nvPr/>
        </p:nvSpPr>
        <p:spPr>
          <a:xfrm rot="1634364">
            <a:off x="7731034" y="1453687"/>
            <a:ext cx="1424921" cy="82342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done Jr. Year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Embedded Field Experiences</a:t>
            </a:r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32"/>
          <p:cNvGrpSpPr/>
          <p:nvPr/>
        </p:nvGrpSpPr>
        <p:grpSpPr>
          <a:xfrm>
            <a:off x="0" y="1189989"/>
            <a:ext cx="2726700" cy="3482836"/>
            <a:chOff x="0" y="1189989"/>
            <a:chExt cx="2726700" cy="3482836"/>
          </a:xfrm>
        </p:grpSpPr>
        <p:sp>
          <p:nvSpPr>
            <p:cNvPr id="254" name="Google Shape;254;p32"/>
            <p:cNvSpPr/>
            <p:nvPr/>
          </p:nvSpPr>
          <p:spPr>
            <a:xfrm>
              <a:off x="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410850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INTD 203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Credit of 5 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hours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6" name="Google Shape;256;p32"/>
          <p:cNvGrpSpPr/>
          <p:nvPr/>
        </p:nvGrpSpPr>
        <p:grpSpPr>
          <a:xfrm>
            <a:off x="2263425" y="1189775"/>
            <a:ext cx="2541300" cy="3483050"/>
            <a:chOff x="2263425" y="1189775"/>
            <a:chExt cx="2541300" cy="3483050"/>
          </a:xfrm>
        </p:grpSpPr>
        <p:sp>
          <p:nvSpPr>
            <p:cNvPr id="257" name="Google Shape;257;p32"/>
            <p:cNvSpPr/>
            <p:nvPr/>
          </p:nvSpPr>
          <p:spPr>
            <a:xfrm>
              <a:off x="2263425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2512202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EDUC 204 &amp; SPED 205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** only offered in the Fall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12.5 hours of school visits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20 hours for practicum to be done during the semester or during winter break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9" name="Google Shape;259;p32"/>
          <p:cNvGrpSpPr/>
          <p:nvPr/>
        </p:nvGrpSpPr>
        <p:grpSpPr>
          <a:xfrm>
            <a:off x="4329974" y="1189775"/>
            <a:ext cx="2541300" cy="3483050"/>
            <a:chOff x="4329974" y="1189775"/>
            <a:chExt cx="2541300" cy="3483050"/>
          </a:xfrm>
        </p:grpSpPr>
        <p:sp>
          <p:nvSpPr>
            <p:cNvPr id="260" name="Google Shape;260;p32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III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32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INTD 301 &amp; 302**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** only offered in the Spring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Total of 37.5 hours for practicum in a single placement (12.5 can be tutoring hours in an alternate setting)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2" name="Google Shape;262;p32"/>
          <p:cNvGrpSpPr/>
          <p:nvPr/>
        </p:nvGrpSpPr>
        <p:grpSpPr>
          <a:xfrm>
            <a:off x="6396739" y="1189775"/>
            <a:ext cx="2541300" cy="3483050"/>
            <a:chOff x="6396739" y="1189775"/>
            <a:chExt cx="2541300" cy="3483050"/>
          </a:xfrm>
        </p:grpSpPr>
        <p:sp>
          <p:nvSpPr>
            <p:cNvPr id="263" name="Google Shape;263;p32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Block IV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32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Student Teaching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EDUC 240 </a:t>
              </a: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- Middle School placement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EDUC 250 -</a:t>
              </a: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 High School placement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65" name="Google Shape;265;p32"/>
          <p:cNvCxnSpPr/>
          <p:nvPr/>
        </p:nvCxnSpPr>
        <p:spPr>
          <a:xfrm>
            <a:off x="6533375" y="1006900"/>
            <a:ext cx="9300" cy="385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6" name="Google Shape;266;p32"/>
          <p:cNvSpPr/>
          <p:nvPr/>
        </p:nvSpPr>
        <p:spPr>
          <a:xfrm>
            <a:off x="612950" y="3353500"/>
            <a:ext cx="1985100" cy="999300"/>
          </a:xfrm>
          <a:prstGeom prst="wedgeRectCallout">
            <a:avLst>
              <a:gd name="adj1" fmla="val 54308"/>
              <a:gd name="adj2" fmla="val -23313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EDUC 215 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Char char="●"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(25 hours - tutoring)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Experiences</a:t>
            </a:r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Experiences are progressive in nature:</a:t>
            </a:r>
            <a:endParaRPr sz="1800"/>
          </a:p>
          <a:p>
            <a: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Observation → Active Participation → Individual practicum → Student Teaching</a:t>
            </a:r>
            <a:endParaRPr sz="16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/>
              <a:t>Block III - transportation is essential due to individual placements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Make the most of your experiences - DO NOT default to sitting back and observing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 the SOE Master Schedule to plan for field experience times.  Can be found in the QuickLinks on the SOE homepage.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Be sure to register for the Field Experience Component as well as the course, if applicable.</a:t>
            </a:r>
            <a:endParaRPr sz="1800"/>
          </a:p>
        </p:txBody>
      </p:sp>
      <p:pic>
        <p:nvPicPr>
          <p:cNvPr id="273" name="Google Shape;2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8058"/>
            <a:ext cx="9144001" cy="64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On-screen Show (16:9)</PresentationFormat>
  <Paragraphs>228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Roboto</vt:lpstr>
      <vt:lpstr>Century Gothic</vt:lpstr>
      <vt:lpstr>Source Sans Pro</vt:lpstr>
      <vt:lpstr>Noto Sans Symbols</vt:lpstr>
      <vt:lpstr>Arial</vt:lpstr>
      <vt:lpstr>Roboto Medium</vt:lpstr>
      <vt:lpstr>Simple Light</vt:lpstr>
      <vt:lpstr>Office Theme</vt:lpstr>
      <vt:lpstr>PowerPoint Presentation</vt:lpstr>
      <vt:lpstr>Adolescence Education</vt:lpstr>
      <vt:lpstr>Applying to the SOE</vt:lpstr>
      <vt:lpstr>Coursework for Degree Completion</vt:lpstr>
      <vt:lpstr>Education Coursework</vt:lpstr>
      <vt:lpstr>Block Sequence</vt:lpstr>
      <vt:lpstr>PowerPoint Presentation</vt:lpstr>
      <vt:lpstr>Embedded Field Experiences</vt:lpstr>
      <vt:lpstr>Field Experiences</vt:lpstr>
      <vt:lpstr>TaskStream </vt:lpstr>
      <vt:lpstr>TaskStream </vt:lpstr>
      <vt:lpstr>TaskStream </vt:lpstr>
      <vt:lpstr>TaskStream </vt:lpstr>
      <vt:lpstr>Student Teaching Info Sessions</vt:lpstr>
      <vt:lpstr>Planning Ahead: Student Teaching</vt:lpstr>
      <vt:lpstr>New York State Teacher Certification Requirements</vt:lpstr>
      <vt:lpstr>Certification Exams</vt:lpstr>
      <vt:lpstr>Getting Plugged into the SOE</vt:lpstr>
      <vt:lpstr>School of Education Offices  Located on the second floor in South Hall</vt:lpstr>
      <vt:lpstr>Advisement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Dussault</dc:creator>
  <cp:lastModifiedBy>Melissa Dussault</cp:lastModifiedBy>
  <cp:revision>1</cp:revision>
  <dcterms:modified xsi:type="dcterms:W3CDTF">2021-03-16T13:59:30Z</dcterms:modified>
</cp:coreProperties>
</file>