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505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9286A4-03B1-9A49-A149-1F3F766601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A63D7DA-5978-8F44-98D4-2466B44DF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9DAFF1-F5DF-6B40-953F-CE407FAFA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285A8B-78B0-ED4D-8656-DB667B0AC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3860F65-BD01-A648-B173-4E64F18D0C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20C316-CA29-384A-AE45-F283C0DE9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816EE3-0235-8B44-84FB-EBFBE6994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3F0B57-6185-6847-B77A-6FD16C392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5080A9-AC06-804C-85D0-067AA8C19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D994DB-8E7B-4340-90D2-11563D44D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D1818B-713C-214F-8F3D-E45D4DCA5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021906E-0434-6844-81D2-6E2646989E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895600" y="457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Right Hand Rule Practice</a:t>
            </a:r>
            <a:endParaRPr lang="en-US" sz="2400" i="1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V="1">
            <a:off x="1066800" y="19050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V="1">
            <a:off x="1447800" y="19812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V="1">
            <a:off x="1600200" y="22860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V="1">
            <a:off x="4191000" y="1905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V="1">
            <a:off x="4495800" y="1905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V="1">
            <a:off x="4876800" y="1905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86" name="Group 38"/>
          <p:cNvGrpSpPr>
            <a:grpSpLocks/>
          </p:cNvGrpSpPr>
          <p:nvPr/>
        </p:nvGrpSpPr>
        <p:grpSpPr bwMode="auto">
          <a:xfrm>
            <a:off x="6172200" y="2209800"/>
            <a:ext cx="152400" cy="152400"/>
            <a:chOff x="3888" y="1200"/>
            <a:chExt cx="96" cy="96"/>
          </a:xfrm>
        </p:grpSpPr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3888" y="120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Oval 37"/>
            <p:cNvSpPr>
              <a:spLocks noChangeAspect="1" noChangeArrowheads="1"/>
            </p:cNvSpPr>
            <p:nvPr/>
          </p:nvSpPr>
          <p:spPr bwMode="auto">
            <a:xfrm>
              <a:off x="3921" y="1233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87" name="Group 39"/>
          <p:cNvGrpSpPr>
            <a:grpSpLocks/>
          </p:cNvGrpSpPr>
          <p:nvPr/>
        </p:nvGrpSpPr>
        <p:grpSpPr bwMode="auto">
          <a:xfrm>
            <a:off x="6629400" y="2286000"/>
            <a:ext cx="152400" cy="152400"/>
            <a:chOff x="3888" y="1200"/>
            <a:chExt cx="96" cy="96"/>
          </a:xfrm>
        </p:grpSpPr>
        <p:sp>
          <p:nvSpPr>
            <p:cNvPr id="2088" name="Oval 40"/>
            <p:cNvSpPr>
              <a:spLocks noChangeArrowheads="1"/>
            </p:cNvSpPr>
            <p:nvPr/>
          </p:nvSpPr>
          <p:spPr bwMode="auto">
            <a:xfrm>
              <a:off x="3888" y="120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Oval 41"/>
            <p:cNvSpPr>
              <a:spLocks noChangeAspect="1" noChangeArrowheads="1"/>
            </p:cNvSpPr>
            <p:nvPr/>
          </p:nvSpPr>
          <p:spPr bwMode="auto">
            <a:xfrm>
              <a:off x="3921" y="1233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90" name="Group 42"/>
          <p:cNvGrpSpPr>
            <a:grpSpLocks/>
          </p:cNvGrpSpPr>
          <p:nvPr/>
        </p:nvGrpSpPr>
        <p:grpSpPr bwMode="auto">
          <a:xfrm>
            <a:off x="6248400" y="2971800"/>
            <a:ext cx="152400" cy="152400"/>
            <a:chOff x="3888" y="1200"/>
            <a:chExt cx="96" cy="96"/>
          </a:xfrm>
        </p:grpSpPr>
        <p:sp>
          <p:nvSpPr>
            <p:cNvPr id="2091" name="Oval 43"/>
            <p:cNvSpPr>
              <a:spLocks noChangeArrowheads="1"/>
            </p:cNvSpPr>
            <p:nvPr/>
          </p:nvSpPr>
          <p:spPr bwMode="auto">
            <a:xfrm>
              <a:off x="3888" y="120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2" name="Oval 44"/>
            <p:cNvSpPr>
              <a:spLocks noChangeAspect="1" noChangeArrowheads="1"/>
            </p:cNvSpPr>
            <p:nvPr/>
          </p:nvSpPr>
          <p:spPr bwMode="auto">
            <a:xfrm>
              <a:off x="3921" y="1233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93" name="Group 45"/>
          <p:cNvGrpSpPr>
            <a:grpSpLocks/>
          </p:cNvGrpSpPr>
          <p:nvPr/>
        </p:nvGrpSpPr>
        <p:grpSpPr bwMode="auto">
          <a:xfrm>
            <a:off x="7162800" y="2971800"/>
            <a:ext cx="152400" cy="152400"/>
            <a:chOff x="3888" y="1200"/>
            <a:chExt cx="96" cy="96"/>
          </a:xfrm>
        </p:grpSpPr>
        <p:sp>
          <p:nvSpPr>
            <p:cNvPr id="2094" name="Oval 46"/>
            <p:cNvSpPr>
              <a:spLocks noChangeArrowheads="1"/>
            </p:cNvSpPr>
            <p:nvPr/>
          </p:nvSpPr>
          <p:spPr bwMode="auto">
            <a:xfrm>
              <a:off x="3888" y="120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5" name="Oval 47"/>
            <p:cNvSpPr>
              <a:spLocks noChangeAspect="1" noChangeArrowheads="1"/>
            </p:cNvSpPr>
            <p:nvPr/>
          </p:nvSpPr>
          <p:spPr bwMode="auto">
            <a:xfrm>
              <a:off x="3921" y="1233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96" name="Group 48"/>
          <p:cNvGrpSpPr>
            <a:grpSpLocks/>
          </p:cNvGrpSpPr>
          <p:nvPr/>
        </p:nvGrpSpPr>
        <p:grpSpPr bwMode="auto">
          <a:xfrm>
            <a:off x="7010400" y="2209800"/>
            <a:ext cx="152400" cy="152400"/>
            <a:chOff x="3888" y="1200"/>
            <a:chExt cx="96" cy="96"/>
          </a:xfrm>
        </p:grpSpPr>
        <p:sp>
          <p:nvSpPr>
            <p:cNvPr id="2097" name="Oval 49"/>
            <p:cNvSpPr>
              <a:spLocks noChangeArrowheads="1"/>
            </p:cNvSpPr>
            <p:nvPr/>
          </p:nvSpPr>
          <p:spPr bwMode="auto">
            <a:xfrm>
              <a:off x="3888" y="120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8" name="Oval 50"/>
            <p:cNvSpPr>
              <a:spLocks noChangeAspect="1" noChangeArrowheads="1"/>
            </p:cNvSpPr>
            <p:nvPr/>
          </p:nvSpPr>
          <p:spPr bwMode="auto">
            <a:xfrm>
              <a:off x="3921" y="1233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99" name="Group 51"/>
          <p:cNvGrpSpPr>
            <a:grpSpLocks/>
          </p:cNvGrpSpPr>
          <p:nvPr/>
        </p:nvGrpSpPr>
        <p:grpSpPr bwMode="auto">
          <a:xfrm>
            <a:off x="6400800" y="2590800"/>
            <a:ext cx="152400" cy="152400"/>
            <a:chOff x="3888" y="1200"/>
            <a:chExt cx="96" cy="96"/>
          </a:xfrm>
        </p:grpSpPr>
        <p:sp>
          <p:nvSpPr>
            <p:cNvPr id="2100" name="Oval 52"/>
            <p:cNvSpPr>
              <a:spLocks noChangeArrowheads="1"/>
            </p:cNvSpPr>
            <p:nvPr/>
          </p:nvSpPr>
          <p:spPr bwMode="auto">
            <a:xfrm>
              <a:off x="3888" y="120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1" name="Oval 53"/>
            <p:cNvSpPr>
              <a:spLocks noChangeAspect="1" noChangeArrowheads="1"/>
            </p:cNvSpPr>
            <p:nvPr/>
          </p:nvSpPr>
          <p:spPr bwMode="auto">
            <a:xfrm>
              <a:off x="3921" y="1233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02" name="Group 54"/>
          <p:cNvGrpSpPr>
            <a:grpSpLocks/>
          </p:cNvGrpSpPr>
          <p:nvPr/>
        </p:nvGrpSpPr>
        <p:grpSpPr bwMode="auto">
          <a:xfrm>
            <a:off x="6934200" y="2590800"/>
            <a:ext cx="152400" cy="152400"/>
            <a:chOff x="3888" y="1200"/>
            <a:chExt cx="96" cy="96"/>
          </a:xfrm>
        </p:grpSpPr>
        <p:sp>
          <p:nvSpPr>
            <p:cNvPr id="2103" name="Oval 55"/>
            <p:cNvSpPr>
              <a:spLocks noChangeArrowheads="1"/>
            </p:cNvSpPr>
            <p:nvPr/>
          </p:nvSpPr>
          <p:spPr bwMode="auto">
            <a:xfrm>
              <a:off x="3888" y="120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4" name="Oval 56"/>
            <p:cNvSpPr>
              <a:spLocks noChangeAspect="1" noChangeArrowheads="1"/>
            </p:cNvSpPr>
            <p:nvPr/>
          </p:nvSpPr>
          <p:spPr bwMode="auto">
            <a:xfrm>
              <a:off x="3921" y="1233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05" name="Group 57"/>
          <p:cNvGrpSpPr>
            <a:grpSpLocks/>
          </p:cNvGrpSpPr>
          <p:nvPr/>
        </p:nvGrpSpPr>
        <p:grpSpPr bwMode="auto">
          <a:xfrm>
            <a:off x="6705600" y="3048000"/>
            <a:ext cx="152400" cy="152400"/>
            <a:chOff x="3888" y="1200"/>
            <a:chExt cx="96" cy="96"/>
          </a:xfrm>
        </p:grpSpPr>
        <p:sp>
          <p:nvSpPr>
            <p:cNvPr id="2106" name="Oval 58"/>
            <p:cNvSpPr>
              <a:spLocks noChangeArrowheads="1"/>
            </p:cNvSpPr>
            <p:nvPr/>
          </p:nvSpPr>
          <p:spPr bwMode="auto">
            <a:xfrm>
              <a:off x="3888" y="120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7" name="Oval 59"/>
            <p:cNvSpPr>
              <a:spLocks noChangeAspect="1" noChangeArrowheads="1"/>
            </p:cNvSpPr>
            <p:nvPr/>
          </p:nvSpPr>
          <p:spPr bwMode="auto">
            <a:xfrm>
              <a:off x="3921" y="1233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08" name="Line 60"/>
          <p:cNvSpPr>
            <a:spLocks noChangeShapeType="1"/>
          </p:cNvSpPr>
          <p:nvPr/>
        </p:nvSpPr>
        <p:spPr bwMode="auto">
          <a:xfrm>
            <a:off x="1828800" y="4267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2057400" y="4495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1828800" y="4724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>
            <a:off x="2209800" y="5029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1905000" y="5257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762000" y="9144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If a positive charge moves as shown </a:t>
            </a:r>
            <a:r>
              <a:rPr lang="en-US" sz="1800" dirty="0">
                <a:solidFill>
                  <a:srgbClr val="CC0000"/>
                </a:solidFill>
              </a:rPr>
              <a:t>(</a:t>
            </a:r>
            <a:r>
              <a:rPr lang="en-US" sz="1800" i="1" dirty="0">
                <a:solidFill>
                  <a:srgbClr val="CC0000"/>
                </a:solidFill>
              </a:rPr>
              <a:t>v</a:t>
            </a:r>
            <a:r>
              <a:rPr lang="en-US" sz="1800" dirty="0">
                <a:solidFill>
                  <a:srgbClr val="CC0000"/>
                </a:solidFill>
              </a:rPr>
              <a:t> in red)</a:t>
            </a:r>
            <a:r>
              <a:rPr lang="en-US" sz="1800" dirty="0"/>
              <a:t> in a field B, what is the </a:t>
            </a:r>
            <a:r>
              <a:rPr lang="en-US" sz="1800" dirty="0">
                <a:solidFill>
                  <a:srgbClr val="0066FF"/>
                </a:solidFill>
              </a:rPr>
              <a:t>force direction</a:t>
            </a:r>
            <a:r>
              <a:rPr lang="en-US" sz="1800" dirty="0"/>
              <a:t>?</a:t>
            </a:r>
          </a:p>
        </p:txBody>
      </p:sp>
      <p:grpSp>
        <p:nvGrpSpPr>
          <p:cNvPr id="2119" name="Group 71"/>
          <p:cNvGrpSpPr>
            <a:grpSpLocks/>
          </p:cNvGrpSpPr>
          <p:nvPr/>
        </p:nvGrpSpPr>
        <p:grpSpPr bwMode="auto">
          <a:xfrm>
            <a:off x="5562600" y="4191000"/>
            <a:ext cx="152400" cy="152400"/>
            <a:chOff x="3504" y="2640"/>
            <a:chExt cx="96" cy="96"/>
          </a:xfrm>
        </p:grpSpPr>
        <p:sp>
          <p:nvSpPr>
            <p:cNvPr id="2115" name="Oval 67"/>
            <p:cNvSpPr>
              <a:spLocks noChangeArrowheads="1"/>
            </p:cNvSpPr>
            <p:nvPr/>
          </p:nvSpPr>
          <p:spPr bwMode="auto">
            <a:xfrm>
              <a:off x="3504" y="264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7" name="Line 69"/>
            <p:cNvSpPr>
              <a:spLocks noChangeShapeType="1"/>
            </p:cNvSpPr>
            <p:nvPr/>
          </p:nvSpPr>
          <p:spPr bwMode="auto">
            <a:xfrm>
              <a:off x="3510" y="2654"/>
              <a:ext cx="78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8" name="Line 70"/>
            <p:cNvSpPr>
              <a:spLocks noChangeShapeType="1"/>
            </p:cNvSpPr>
            <p:nvPr/>
          </p:nvSpPr>
          <p:spPr bwMode="auto">
            <a:xfrm flipV="1">
              <a:off x="3516" y="2656"/>
              <a:ext cx="72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20" name="Group 72"/>
          <p:cNvGrpSpPr>
            <a:grpSpLocks/>
          </p:cNvGrpSpPr>
          <p:nvPr/>
        </p:nvGrpSpPr>
        <p:grpSpPr bwMode="auto">
          <a:xfrm>
            <a:off x="5848350" y="4629150"/>
            <a:ext cx="152400" cy="152400"/>
            <a:chOff x="3504" y="2640"/>
            <a:chExt cx="96" cy="96"/>
          </a:xfrm>
        </p:grpSpPr>
        <p:sp>
          <p:nvSpPr>
            <p:cNvPr id="2121" name="Oval 73"/>
            <p:cNvSpPr>
              <a:spLocks noChangeArrowheads="1"/>
            </p:cNvSpPr>
            <p:nvPr/>
          </p:nvSpPr>
          <p:spPr bwMode="auto">
            <a:xfrm>
              <a:off x="3504" y="264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2" name="Line 74"/>
            <p:cNvSpPr>
              <a:spLocks noChangeShapeType="1"/>
            </p:cNvSpPr>
            <p:nvPr/>
          </p:nvSpPr>
          <p:spPr bwMode="auto">
            <a:xfrm>
              <a:off x="3510" y="2654"/>
              <a:ext cx="78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3" name="Line 75"/>
            <p:cNvSpPr>
              <a:spLocks noChangeShapeType="1"/>
            </p:cNvSpPr>
            <p:nvPr/>
          </p:nvSpPr>
          <p:spPr bwMode="auto">
            <a:xfrm flipV="1">
              <a:off x="3516" y="2656"/>
              <a:ext cx="72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24" name="Group 76"/>
          <p:cNvGrpSpPr>
            <a:grpSpLocks/>
          </p:cNvGrpSpPr>
          <p:nvPr/>
        </p:nvGrpSpPr>
        <p:grpSpPr bwMode="auto">
          <a:xfrm>
            <a:off x="6238875" y="4276725"/>
            <a:ext cx="152400" cy="152400"/>
            <a:chOff x="3504" y="2640"/>
            <a:chExt cx="96" cy="96"/>
          </a:xfrm>
        </p:grpSpPr>
        <p:sp>
          <p:nvSpPr>
            <p:cNvPr id="2125" name="Oval 77"/>
            <p:cNvSpPr>
              <a:spLocks noChangeArrowheads="1"/>
            </p:cNvSpPr>
            <p:nvPr/>
          </p:nvSpPr>
          <p:spPr bwMode="auto">
            <a:xfrm>
              <a:off x="3504" y="264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6" name="Line 78"/>
            <p:cNvSpPr>
              <a:spLocks noChangeShapeType="1"/>
            </p:cNvSpPr>
            <p:nvPr/>
          </p:nvSpPr>
          <p:spPr bwMode="auto">
            <a:xfrm>
              <a:off x="3510" y="2654"/>
              <a:ext cx="78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" name="Line 79"/>
            <p:cNvSpPr>
              <a:spLocks noChangeShapeType="1"/>
            </p:cNvSpPr>
            <p:nvPr/>
          </p:nvSpPr>
          <p:spPr bwMode="auto">
            <a:xfrm flipV="1">
              <a:off x="3516" y="2656"/>
              <a:ext cx="72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28" name="Group 80"/>
          <p:cNvGrpSpPr>
            <a:grpSpLocks/>
          </p:cNvGrpSpPr>
          <p:nvPr/>
        </p:nvGrpSpPr>
        <p:grpSpPr bwMode="auto">
          <a:xfrm>
            <a:off x="6343650" y="5038725"/>
            <a:ext cx="152400" cy="152400"/>
            <a:chOff x="3504" y="2640"/>
            <a:chExt cx="96" cy="96"/>
          </a:xfrm>
        </p:grpSpPr>
        <p:sp>
          <p:nvSpPr>
            <p:cNvPr id="2129" name="Oval 81"/>
            <p:cNvSpPr>
              <a:spLocks noChangeArrowheads="1"/>
            </p:cNvSpPr>
            <p:nvPr/>
          </p:nvSpPr>
          <p:spPr bwMode="auto">
            <a:xfrm>
              <a:off x="3504" y="264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" name="Line 82"/>
            <p:cNvSpPr>
              <a:spLocks noChangeShapeType="1"/>
            </p:cNvSpPr>
            <p:nvPr/>
          </p:nvSpPr>
          <p:spPr bwMode="auto">
            <a:xfrm>
              <a:off x="3510" y="2654"/>
              <a:ext cx="78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1" name="Line 83"/>
            <p:cNvSpPr>
              <a:spLocks noChangeShapeType="1"/>
            </p:cNvSpPr>
            <p:nvPr/>
          </p:nvSpPr>
          <p:spPr bwMode="auto">
            <a:xfrm flipV="1">
              <a:off x="3516" y="2656"/>
              <a:ext cx="72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32" name="Group 84"/>
          <p:cNvGrpSpPr>
            <a:grpSpLocks/>
          </p:cNvGrpSpPr>
          <p:nvPr/>
        </p:nvGrpSpPr>
        <p:grpSpPr bwMode="auto">
          <a:xfrm>
            <a:off x="5476875" y="5153025"/>
            <a:ext cx="152400" cy="152400"/>
            <a:chOff x="3504" y="2640"/>
            <a:chExt cx="96" cy="96"/>
          </a:xfrm>
        </p:grpSpPr>
        <p:sp>
          <p:nvSpPr>
            <p:cNvPr id="2133" name="Oval 85"/>
            <p:cNvSpPr>
              <a:spLocks noChangeArrowheads="1"/>
            </p:cNvSpPr>
            <p:nvPr/>
          </p:nvSpPr>
          <p:spPr bwMode="auto">
            <a:xfrm>
              <a:off x="3504" y="264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4" name="Line 86"/>
            <p:cNvSpPr>
              <a:spLocks noChangeShapeType="1"/>
            </p:cNvSpPr>
            <p:nvPr/>
          </p:nvSpPr>
          <p:spPr bwMode="auto">
            <a:xfrm>
              <a:off x="3510" y="2654"/>
              <a:ext cx="78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5" name="Line 87"/>
            <p:cNvSpPr>
              <a:spLocks noChangeShapeType="1"/>
            </p:cNvSpPr>
            <p:nvPr/>
          </p:nvSpPr>
          <p:spPr bwMode="auto">
            <a:xfrm flipV="1">
              <a:off x="3516" y="2656"/>
              <a:ext cx="72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36" name="Group 88"/>
          <p:cNvGrpSpPr>
            <a:grpSpLocks/>
          </p:cNvGrpSpPr>
          <p:nvPr/>
        </p:nvGrpSpPr>
        <p:grpSpPr bwMode="auto">
          <a:xfrm>
            <a:off x="6858000" y="4133850"/>
            <a:ext cx="152400" cy="152400"/>
            <a:chOff x="3504" y="2640"/>
            <a:chExt cx="96" cy="96"/>
          </a:xfrm>
        </p:grpSpPr>
        <p:sp>
          <p:nvSpPr>
            <p:cNvPr id="2137" name="Oval 89"/>
            <p:cNvSpPr>
              <a:spLocks noChangeArrowheads="1"/>
            </p:cNvSpPr>
            <p:nvPr/>
          </p:nvSpPr>
          <p:spPr bwMode="auto">
            <a:xfrm>
              <a:off x="3504" y="264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" name="Line 90"/>
            <p:cNvSpPr>
              <a:spLocks noChangeShapeType="1"/>
            </p:cNvSpPr>
            <p:nvPr/>
          </p:nvSpPr>
          <p:spPr bwMode="auto">
            <a:xfrm>
              <a:off x="3510" y="2654"/>
              <a:ext cx="78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9" name="Line 91"/>
            <p:cNvSpPr>
              <a:spLocks noChangeShapeType="1"/>
            </p:cNvSpPr>
            <p:nvPr/>
          </p:nvSpPr>
          <p:spPr bwMode="auto">
            <a:xfrm flipV="1">
              <a:off x="3516" y="2656"/>
              <a:ext cx="72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40" name="Group 92"/>
          <p:cNvGrpSpPr>
            <a:grpSpLocks/>
          </p:cNvGrpSpPr>
          <p:nvPr/>
        </p:nvGrpSpPr>
        <p:grpSpPr bwMode="auto">
          <a:xfrm>
            <a:off x="6934200" y="4914900"/>
            <a:ext cx="152400" cy="152400"/>
            <a:chOff x="3504" y="2640"/>
            <a:chExt cx="96" cy="96"/>
          </a:xfrm>
        </p:grpSpPr>
        <p:sp>
          <p:nvSpPr>
            <p:cNvPr id="2141" name="Oval 93"/>
            <p:cNvSpPr>
              <a:spLocks noChangeArrowheads="1"/>
            </p:cNvSpPr>
            <p:nvPr/>
          </p:nvSpPr>
          <p:spPr bwMode="auto">
            <a:xfrm>
              <a:off x="3504" y="264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" name="Line 94"/>
            <p:cNvSpPr>
              <a:spLocks noChangeShapeType="1"/>
            </p:cNvSpPr>
            <p:nvPr/>
          </p:nvSpPr>
          <p:spPr bwMode="auto">
            <a:xfrm>
              <a:off x="3510" y="2654"/>
              <a:ext cx="78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3" name="Line 95"/>
            <p:cNvSpPr>
              <a:spLocks noChangeShapeType="1"/>
            </p:cNvSpPr>
            <p:nvPr/>
          </p:nvSpPr>
          <p:spPr bwMode="auto">
            <a:xfrm flipV="1">
              <a:off x="3516" y="2656"/>
              <a:ext cx="72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44" name="Group 96"/>
          <p:cNvGrpSpPr>
            <a:grpSpLocks/>
          </p:cNvGrpSpPr>
          <p:nvPr/>
        </p:nvGrpSpPr>
        <p:grpSpPr bwMode="auto">
          <a:xfrm>
            <a:off x="6486525" y="4657725"/>
            <a:ext cx="152400" cy="152400"/>
            <a:chOff x="3504" y="2640"/>
            <a:chExt cx="96" cy="96"/>
          </a:xfrm>
        </p:grpSpPr>
        <p:sp>
          <p:nvSpPr>
            <p:cNvPr id="2145" name="Oval 97"/>
            <p:cNvSpPr>
              <a:spLocks noChangeArrowheads="1"/>
            </p:cNvSpPr>
            <p:nvPr/>
          </p:nvSpPr>
          <p:spPr bwMode="auto">
            <a:xfrm>
              <a:off x="3504" y="264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6" name="Line 98"/>
            <p:cNvSpPr>
              <a:spLocks noChangeShapeType="1"/>
            </p:cNvSpPr>
            <p:nvPr/>
          </p:nvSpPr>
          <p:spPr bwMode="auto">
            <a:xfrm>
              <a:off x="3510" y="2654"/>
              <a:ext cx="78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7" name="Line 99"/>
            <p:cNvSpPr>
              <a:spLocks noChangeShapeType="1"/>
            </p:cNvSpPr>
            <p:nvPr/>
          </p:nvSpPr>
          <p:spPr bwMode="auto">
            <a:xfrm flipV="1">
              <a:off x="3516" y="2656"/>
              <a:ext cx="72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48" name="Line 100"/>
          <p:cNvSpPr>
            <a:spLocks noChangeShapeType="1"/>
          </p:cNvSpPr>
          <p:nvPr/>
        </p:nvSpPr>
        <p:spPr bwMode="auto">
          <a:xfrm flipV="1">
            <a:off x="1876425" y="2343150"/>
            <a:ext cx="0" cy="5619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49" name="Group 101"/>
          <p:cNvGrpSpPr>
            <a:grpSpLocks/>
          </p:cNvGrpSpPr>
          <p:nvPr/>
        </p:nvGrpSpPr>
        <p:grpSpPr bwMode="auto">
          <a:xfrm>
            <a:off x="4505325" y="2562225"/>
            <a:ext cx="152400" cy="152400"/>
            <a:chOff x="3504" y="2640"/>
            <a:chExt cx="96" cy="96"/>
          </a:xfrm>
        </p:grpSpPr>
        <p:sp>
          <p:nvSpPr>
            <p:cNvPr id="2150" name="Oval 102"/>
            <p:cNvSpPr>
              <a:spLocks noChangeArrowheads="1"/>
            </p:cNvSpPr>
            <p:nvPr/>
          </p:nvSpPr>
          <p:spPr bwMode="auto">
            <a:xfrm>
              <a:off x="3504" y="2640"/>
              <a:ext cx="96" cy="96"/>
            </a:xfrm>
            <a:prstGeom prst="ellips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" name="Line 103"/>
            <p:cNvSpPr>
              <a:spLocks noChangeShapeType="1"/>
            </p:cNvSpPr>
            <p:nvPr/>
          </p:nvSpPr>
          <p:spPr bwMode="auto">
            <a:xfrm>
              <a:off x="3510" y="2654"/>
              <a:ext cx="78" cy="6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" name="Line 104"/>
            <p:cNvSpPr>
              <a:spLocks noChangeShapeType="1"/>
            </p:cNvSpPr>
            <p:nvPr/>
          </p:nvSpPr>
          <p:spPr bwMode="auto">
            <a:xfrm flipV="1">
              <a:off x="3516" y="2656"/>
              <a:ext cx="72" cy="6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53" name="Line 105"/>
          <p:cNvSpPr>
            <a:spLocks noChangeShapeType="1"/>
          </p:cNvSpPr>
          <p:nvPr/>
        </p:nvSpPr>
        <p:spPr bwMode="auto">
          <a:xfrm flipH="1">
            <a:off x="6381750" y="2819400"/>
            <a:ext cx="59055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" name="Line 106"/>
          <p:cNvSpPr>
            <a:spLocks noChangeShapeType="1"/>
          </p:cNvSpPr>
          <p:nvPr/>
        </p:nvSpPr>
        <p:spPr bwMode="auto">
          <a:xfrm flipH="1">
            <a:off x="2447925" y="4686300"/>
            <a:ext cx="381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>
            <a:off x="5991225" y="4343400"/>
            <a:ext cx="676275" cy="7143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56" name="Group 108"/>
          <p:cNvGrpSpPr>
            <a:grpSpLocks/>
          </p:cNvGrpSpPr>
          <p:nvPr/>
        </p:nvGrpSpPr>
        <p:grpSpPr bwMode="auto">
          <a:xfrm>
            <a:off x="1971675" y="2543175"/>
            <a:ext cx="152400" cy="152400"/>
            <a:chOff x="3504" y="2640"/>
            <a:chExt cx="96" cy="96"/>
          </a:xfrm>
        </p:grpSpPr>
        <p:sp>
          <p:nvSpPr>
            <p:cNvPr id="2157" name="Oval 109"/>
            <p:cNvSpPr>
              <a:spLocks noChangeArrowheads="1"/>
            </p:cNvSpPr>
            <p:nvPr/>
          </p:nvSpPr>
          <p:spPr bwMode="auto">
            <a:xfrm>
              <a:off x="3504" y="2640"/>
              <a:ext cx="96" cy="96"/>
            </a:xfrm>
            <a:prstGeom prst="ellips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8" name="Line 110"/>
            <p:cNvSpPr>
              <a:spLocks noChangeShapeType="1"/>
            </p:cNvSpPr>
            <p:nvPr/>
          </p:nvSpPr>
          <p:spPr bwMode="auto">
            <a:xfrm>
              <a:off x="3510" y="2654"/>
              <a:ext cx="78" cy="6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" name="Line 111"/>
            <p:cNvSpPr>
              <a:spLocks noChangeShapeType="1"/>
            </p:cNvSpPr>
            <p:nvPr/>
          </p:nvSpPr>
          <p:spPr bwMode="auto">
            <a:xfrm flipV="1">
              <a:off x="3516" y="2656"/>
              <a:ext cx="72" cy="66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60" name="Line 112"/>
          <p:cNvSpPr>
            <a:spLocks noChangeShapeType="1"/>
          </p:cNvSpPr>
          <p:nvPr/>
        </p:nvSpPr>
        <p:spPr bwMode="auto">
          <a:xfrm>
            <a:off x="4286250" y="2476500"/>
            <a:ext cx="657225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1" name="Line 113"/>
          <p:cNvSpPr>
            <a:spLocks noChangeShapeType="1"/>
          </p:cNvSpPr>
          <p:nvPr/>
        </p:nvSpPr>
        <p:spPr bwMode="auto">
          <a:xfrm flipV="1">
            <a:off x="6991350" y="2276475"/>
            <a:ext cx="0" cy="9429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2" name="Text Box 114"/>
          <p:cNvSpPr txBox="1">
            <a:spLocks noChangeArrowheads="1"/>
          </p:cNvSpPr>
          <p:nvPr/>
        </p:nvSpPr>
        <p:spPr bwMode="auto">
          <a:xfrm>
            <a:off x="2419350" y="53625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0</a:t>
            </a:r>
          </a:p>
        </p:txBody>
      </p:sp>
      <p:sp>
        <p:nvSpPr>
          <p:cNvPr id="2163" name="Line 115"/>
          <p:cNvSpPr>
            <a:spLocks noChangeShapeType="1"/>
          </p:cNvSpPr>
          <p:nvPr/>
        </p:nvSpPr>
        <p:spPr bwMode="auto">
          <a:xfrm flipV="1">
            <a:off x="6391275" y="4391025"/>
            <a:ext cx="714375" cy="6381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12800" y="1778000"/>
            <a:ext cx="455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3467100" y="1778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5600700" y="1778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C)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150620" y="3881120"/>
            <a:ext cx="455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D)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4645660" y="3881120"/>
            <a:ext cx="426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608679"/>
              </p:ext>
            </p:extLst>
          </p:nvPr>
        </p:nvGraphicFramePr>
        <p:xfrm>
          <a:off x="6819900" y="1262379"/>
          <a:ext cx="1765300" cy="588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685800" imgH="228600" progId="Equation.3">
                  <p:embed/>
                </p:oleObj>
              </mc:Choice>
              <mc:Fallback>
                <p:oleObj name="Equation" r:id="rId3" imgW="685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19900" y="1262379"/>
                        <a:ext cx="1765300" cy="588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" grpId="0" animBg="1"/>
      <p:bldP spid="2161" grpId="0" animBg="1"/>
      <p:bldP spid="2162" grpId="0"/>
      <p:bldP spid="216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38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Microsoft Equation</vt:lpstr>
      <vt:lpstr>PowerPoint Presentation</vt:lpstr>
    </vt:vector>
  </TitlesOfParts>
  <Company>Geneseo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McLean</dc:creator>
  <cp:lastModifiedBy>James McLean</cp:lastModifiedBy>
  <cp:revision>10</cp:revision>
  <dcterms:created xsi:type="dcterms:W3CDTF">2010-04-14T17:01:35Z</dcterms:created>
  <dcterms:modified xsi:type="dcterms:W3CDTF">2015-04-13T15:26:15Z</dcterms:modified>
</cp:coreProperties>
</file>