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8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98" r:id="rId12"/>
    <p:sldId id="286" r:id="rId13"/>
    <p:sldId id="287" r:id="rId14"/>
    <p:sldId id="289" r:id="rId15"/>
    <p:sldId id="290" r:id="rId16"/>
    <p:sldId id="291" r:id="rId17"/>
    <p:sldId id="288" r:id="rId18"/>
    <p:sldId id="292" r:id="rId19"/>
    <p:sldId id="293" r:id="rId20"/>
    <p:sldId id="294" r:id="rId21"/>
    <p:sldId id="272" r:id="rId22"/>
    <p:sldId id="273" r:id="rId23"/>
    <p:sldId id="274" r:id="rId24"/>
    <p:sldId id="275" r:id="rId25"/>
    <p:sldId id="276" r:id="rId26"/>
    <p:sldId id="299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1464" y="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2A5A6-15EA-D04B-B324-DA0AB84CABED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430F-10FB-9645-95E4-F42218D35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4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Probability of counting events in a fixed time,</a:t>
            </a:r>
            <a:r>
              <a:rPr lang="en-US" baseline="0" dirty="0"/>
              <a:t> random occurrence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430F-10FB-9645-95E4-F42218D353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</a:t>
            </a:r>
            <a:r>
              <a:rPr lang="en-US" baseline="0" dirty="0"/>
              <a:t> digital circuitry where V=0 low V=1 High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430F-10FB-9645-95E4-F42218D3530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Dsin</a:t>
            </a:r>
            <a:r>
              <a:rPr lang="en-US" dirty="0"/>
              <a:t>(theta)=</a:t>
            </a:r>
            <a:r>
              <a:rPr lang="en-US" dirty="0" err="1"/>
              <a:t>mlambda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430F-10FB-9645-95E4-F42218D353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8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4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83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6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5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4C90-F151-3744-92F0-32A79C4B9C9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D510-69EC-0144-B143-74DCC289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329F-7B42-4418-871B-75BAE18C1776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E737-FC27-4FDF-AD2F-AB214E450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7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1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2266349"/>
          </a:xfrm>
        </p:spPr>
        <p:txBody>
          <a:bodyPr>
            <a:normAutofit/>
          </a:bodyPr>
          <a:lstStyle/>
          <a:p>
            <a:r>
              <a:rPr lang="en-US" dirty="0" smtClean="0"/>
              <a:t>Relativity, </a:t>
            </a:r>
            <a:r>
              <a:rPr lang="en-US" dirty="0" smtClean="0"/>
              <a:t>Mathematics, Statistics, &amp; Lab Methods</a:t>
            </a:r>
            <a:br>
              <a:rPr lang="en-US" dirty="0" smtClean="0"/>
            </a:br>
            <a:r>
              <a:rPr lang="en-US" dirty="0" smtClean="0"/>
              <a:t>to know for the GRE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4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2209" y="1926109"/>
            <a:ext cx="52207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</a:t>
            </a:r>
            <a:r>
              <a:rPr lang="en-US" sz="4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&amp; Cross Product Identities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5992" y="2125266"/>
                <a:ext cx="3878036" cy="3263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100" dirty="0" smtClean="0"/>
                  <a:t>Dot Product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1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1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992" y="2125266"/>
                <a:ext cx="3878036" cy="3263504"/>
              </a:xfrm>
              <a:blipFill rotWithShape="0">
                <a:blip r:embed="rId2"/>
                <a:stretch>
                  <a:fillRect l="-1887" t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04806" y="2125266"/>
                <a:ext cx="4102966" cy="110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Cross product</a:t>
                </a:r>
              </a:p>
              <a:p>
                <a:r>
                  <a:rPr lang="en-US" sz="21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/>
              </a:p>
              <a:p>
                <a:endParaRPr lang="en-US" sz="21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06" y="2125266"/>
                <a:ext cx="4102966" cy="1103122"/>
              </a:xfrm>
              <a:prstGeom prst="rect">
                <a:avLst/>
              </a:prstGeom>
              <a:blipFill rotWithShape="0">
                <a:blip r:embed="rId3"/>
                <a:stretch>
                  <a:fillRect l="-1783" t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3/3e/Dot_Product.svg/2000px-Dot_Produc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4" y="3011930"/>
            <a:ext cx="1557281" cy="124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462" y="3506057"/>
            <a:ext cx="3671888" cy="1307306"/>
          </a:xfrm>
          <a:prstGeom prst="rect">
            <a:avLst/>
          </a:prstGeom>
        </p:spPr>
      </p:pic>
      <p:pic>
        <p:nvPicPr>
          <p:cNvPr id="1028" name="Picture 4" descr="http://agora.ucv.cl/docs/64/libro1/img_vector/vector_1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8" y="3079655"/>
            <a:ext cx="1159204" cy="11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88043" y="4519669"/>
                <a:ext cx="2693933" cy="326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35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35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3" y="4519669"/>
                <a:ext cx="2693933" cy="326693"/>
              </a:xfrm>
              <a:prstGeom prst="rect">
                <a:avLst/>
              </a:prstGeom>
              <a:blipFill rotWithShape="0">
                <a:blip r:embed="rId7"/>
                <a:stretch>
                  <a:fillRect t="-1666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2097" y="5085175"/>
            <a:ext cx="33876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Yields a scalar quantity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3463" y="5085175"/>
            <a:ext cx="4592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Yields a vector</a:t>
            </a:r>
          </a:p>
        </p:txBody>
      </p:sp>
    </p:spTree>
    <p:extLst>
      <p:ext uri="{BB962C8B-B14F-4D97-AF65-F5344CB8AC3E}">
        <p14:creationId xmlns:p14="http://schemas.microsoft.com/office/powerpoint/2010/main" val="8197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Matrices &amp; Determinants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85" y="4119300"/>
            <a:ext cx="6422231" cy="100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781" y="3092517"/>
            <a:ext cx="3500438" cy="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Theorem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368" y="2554028"/>
            <a:ext cx="2671763" cy="821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2058" y="4217041"/>
            <a:ext cx="6379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Interpretation</a:t>
            </a:r>
            <a:r>
              <a:rPr lang="en-US" sz="1350" dirty="0"/>
              <a:t>: if you were to measure how high a building was by measuring one floor and counting the total floors and adding them, or by simply taking a measurement of the altitude at the top subtracted from that at the bottom, you expect to get the same answer.</a:t>
            </a:r>
          </a:p>
        </p:txBody>
      </p:sp>
    </p:spTree>
    <p:extLst>
      <p:ext uri="{BB962C8B-B14F-4D97-AF65-F5344CB8AC3E}">
        <p14:creationId xmlns:p14="http://schemas.microsoft.com/office/powerpoint/2010/main" val="608806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Green’s Divergence Theorem / </a:t>
            </a:r>
            <a:br>
              <a:rPr lang="en-US" dirty="0" smtClean="0"/>
            </a:br>
            <a:r>
              <a:rPr lang="en-US" dirty="0" smtClean="0"/>
              <a:t>Gauss’ Law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005" y="2610421"/>
            <a:ext cx="2500313" cy="614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4184" y="2057422"/>
            <a:ext cx="5631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divergence measures how much the function spreads out over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541477" y="3087905"/>
                <a:ext cx="4926435" cy="63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𝑠𝑜𝑢𝑟𝑐𝑒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𝑝𝑜𝑖𝑛𝑡𝑠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𝑖𝑛𝑠𝑖𝑑𝑒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𝑣𝑜𝑙𝑢𝑚𝑒</m:t>
                          </m:r>
                        </m:e>
                      </m:nary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𝑓𝑙𝑜𝑤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𝑠𝑢𝑟𝑓𝑎𝑐𝑒</m:t>
                          </m:r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477" y="3087905"/>
                <a:ext cx="4926435" cy="637290"/>
              </a:xfrm>
              <a:prstGeom prst="rect">
                <a:avLst/>
              </a:prstGeom>
              <a:blipFill rotWithShape="0">
                <a:blip r:embed="rId3"/>
                <a:stretch>
                  <a:fillRect l="-8416" t="-126923" b="-17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378" y="3911150"/>
            <a:ext cx="5379244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3812" y="5672035"/>
            <a:ext cx="26333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(a) &amp; (c) show positive divergence</a:t>
            </a:r>
          </a:p>
        </p:txBody>
      </p:sp>
    </p:spTree>
    <p:extLst>
      <p:ext uri="{BB962C8B-B14F-4D97-AF65-F5344CB8AC3E}">
        <p14:creationId xmlns:p14="http://schemas.microsoft.com/office/powerpoint/2010/main" val="244923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Stoke’s</a:t>
            </a:r>
            <a:r>
              <a:rPr lang="en-US" dirty="0" smtClean="0"/>
              <a:t> Theorem of Curl (Flux)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258" y="2956958"/>
            <a:ext cx="2707481" cy="57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913" y="1924224"/>
            <a:ext cx="60881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Curl over a region or surface is equal to the value of the function at the boundary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395" y="2317138"/>
            <a:ext cx="4482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Curl measures how much rotation there is in the medium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20" y="3708958"/>
            <a:ext cx="5593556" cy="2000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1408" y="5622377"/>
            <a:ext cx="23411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Both images have nonzero curl</a:t>
            </a:r>
          </a:p>
        </p:txBody>
      </p:sp>
    </p:spTree>
    <p:extLst>
      <p:ext uri="{BB962C8B-B14F-4D97-AF65-F5344CB8AC3E}">
        <p14:creationId xmlns:p14="http://schemas.microsoft.com/office/powerpoint/2010/main" val="420715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Laplacian- divergence of the gradient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𝝯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𝝯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𝝯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5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Systems: Spherical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2957644" cy="3263504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Cartesian to Spherical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Spherical to Cartesian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2957644" cy="3263504"/>
              </a:xfrm>
              <a:blipFill rotWithShape="0">
                <a:blip r:embed="rId2"/>
                <a:stretch>
                  <a:fillRect l="-1856" t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662181" y="2125266"/>
                <a:ext cx="3768755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/>
                  <a:t>Integration: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sz="135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181" y="2125266"/>
                <a:ext cx="3768755" cy="900246"/>
              </a:xfrm>
              <a:prstGeom prst="rect">
                <a:avLst/>
              </a:prstGeom>
              <a:blipFill rotWithShape="0">
                <a:blip r:embed="rId3"/>
                <a:stretch>
                  <a:fillRect l="-1618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602" y="3050382"/>
            <a:ext cx="3019348" cy="28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4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Systems: Cylindrical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Cartesian to Cylindrical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z=z</a:t>
                </a:r>
              </a:p>
              <a:p>
                <a:r>
                  <a:rPr lang="en-US" dirty="0" smtClean="0"/>
                  <a:t>Cylindrical to Cartesian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z</a:t>
                </a:r>
                <a:r>
                  <a:rPr lang="en-US" dirty="0" smtClean="0"/>
                  <a:t>=z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245" y="3695979"/>
            <a:ext cx="2007394" cy="1642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 txBox="1">
                <a:spLocks noGrp="1"/>
              </p:cNvSpPr>
              <p:nvPr>
                <p:ph sz="half" idx="2"/>
              </p:nvPr>
            </p:nvSpPr>
            <p:spPr>
              <a:xfrm>
                <a:off x="4629150" y="2226469"/>
                <a:ext cx="3886200" cy="126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100" dirty="0"/>
                  <a:t>Integration: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226469"/>
                <a:ext cx="3886200" cy="1264962"/>
              </a:xfrm>
              <a:prstGeom prst="rect">
                <a:avLst/>
              </a:prstGeom>
              <a:blipFill rotWithShape="0">
                <a:blip r:embed="rId4"/>
                <a:stretch>
                  <a:fillRect l="-1567" t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24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 Identities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741" y="2404468"/>
            <a:ext cx="4150519" cy="2907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71987" y="2061566"/>
                <a:ext cx="2667699" cy="42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87" y="2061566"/>
                <a:ext cx="2667699" cy="4296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77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2209" y="1926109"/>
            <a:ext cx="52207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cs typeface="Arial" panose="020B0604020202020204" pitchFamily="34" charset="0"/>
              </a:rPr>
              <a:t>Special Relativity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4391" y="2759975"/>
            <a:ext cx="489636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b="1" dirty="0">
                <a:cs typeface="Arial" panose="020B0604020202020204" pitchFamily="34" charset="0"/>
              </a:rPr>
              <a:t>Main Concepts and Equations</a:t>
            </a:r>
          </a:p>
        </p:txBody>
      </p:sp>
    </p:spTree>
    <p:extLst>
      <p:ext uri="{BB962C8B-B14F-4D97-AF65-F5344CB8AC3E}">
        <p14:creationId xmlns:p14="http://schemas.microsoft.com/office/powerpoint/2010/main" val="27236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Fourier series are the expansion of a periodic function into sin and cos terms.</a:t>
            </a:r>
          </a:p>
          <a:p>
            <a:r>
              <a:rPr lang="en-US" dirty="0"/>
              <a:t>The sin and cos terms are orthogonal, so they do not contribute at the same terms.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379" y="3253979"/>
            <a:ext cx="5073959" cy="8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7" y="3955418"/>
            <a:ext cx="2542511" cy="69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444" y="4066627"/>
            <a:ext cx="4770361" cy="69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224" y="4755323"/>
            <a:ext cx="5249265" cy="6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situations with discrete binary outcomes (Y/N, probability p of Y)</a:t>
            </a:r>
          </a:p>
          <a:p>
            <a:r>
              <a:rPr lang="en-US" dirty="0"/>
              <a:t>The probability of k successes over n trials 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78"/>
          <a:stretch/>
        </p:blipFill>
        <p:spPr>
          <a:xfrm>
            <a:off x="666734" y="3194765"/>
            <a:ext cx="7636669" cy="19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78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Gaussian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continuous normalized probability distribution about a mean, shaped like a bell. The normalization constant is in front.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23" y="2904707"/>
            <a:ext cx="4207669" cy="9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1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discrete probability distribution of events happening at a known rate and independent probability of one another. (ex. radioactive decay)</a:t>
                </a:r>
              </a:p>
              <a:p>
                <a:r>
                  <a:rPr lang="en-US" dirty="0"/>
                  <a:t>If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the expected number of events in a given time period, the probability of k events is, with mean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standard deviation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956" y="3759930"/>
            <a:ext cx="27717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7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Taylor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approximation of a function f(x) at x = a is represented by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common</a:t>
            </a:r>
          </a:p>
          <a:p>
            <a:pPr marL="0" indent="0">
              <a:buNone/>
            </a:pPr>
            <a:r>
              <a:rPr lang="en-US" dirty="0"/>
              <a:t>   Taylor series: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7" t="31499"/>
          <a:stretch/>
        </p:blipFill>
        <p:spPr>
          <a:xfrm>
            <a:off x="657998" y="2720031"/>
            <a:ext cx="6995471" cy="70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77" y="3417610"/>
            <a:ext cx="6994627" cy="24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64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2209" y="1926109"/>
            <a:ext cx="52207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 Methods</a:t>
            </a:r>
            <a:endParaRPr lang="en-US" sz="4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Lab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Dimensional Analysis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 GRE asked for the slope of a plot in terms of fundamental constant, just look at dimensions of the ratio     y/x. </a:t>
            </a:r>
          </a:p>
          <a:p>
            <a:r>
              <a:rPr lang="en-US" dirty="0">
                <a:latin typeface="Times New Roman"/>
                <a:cs typeface="Times New Roman"/>
                <a:sym typeface="Wingdings"/>
              </a:rPr>
              <a:t>Log Plots: Never show zero on the axes,  A straight line on log-log plot corresponds to y=</a:t>
            </a:r>
            <a:r>
              <a:rPr lang="en-US" dirty="0" err="1">
                <a:latin typeface="Times New Roman"/>
                <a:cs typeface="Times New Roman"/>
                <a:sym typeface="Wingdings"/>
              </a:rPr>
              <a:t>ax</a:t>
            </a:r>
            <a:r>
              <a:rPr lang="en-US" baseline="30000" dirty="0" err="1">
                <a:latin typeface="Times New Roman"/>
                <a:cs typeface="Times New Roman"/>
                <a:sym typeface="Wingdings"/>
              </a:rPr>
              <a:t>b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, A straight line on a log-linear plot corresponds to an exponential growth law, y=C. 10</a:t>
            </a:r>
            <a:r>
              <a:rPr lang="en-US" baseline="30000" dirty="0">
                <a:latin typeface="Times New Roman"/>
                <a:cs typeface="Times New Roman"/>
                <a:sym typeface="Wingdings"/>
              </a:rPr>
              <a:t>bx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32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/>
                <a:cs typeface="Times New Roman"/>
              </a:rPr>
              <a:t>Estimate of spread: Sample Variance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Uncertainty : uncertainty of 10% means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Precise measurement: small variance </a:t>
            </a:r>
          </a:p>
          <a:p>
            <a:r>
              <a:rPr lang="en-US" dirty="0">
                <a:latin typeface="Times New Roman"/>
                <a:cs typeface="Times New Roman"/>
              </a:rPr>
              <a:t>Accurate measurement: Closer to the true value</a:t>
            </a:r>
          </a:p>
        </p:txBody>
      </p:sp>
      <p:pic>
        <p:nvPicPr>
          <p:cNvPr id="4" name="Picture 3" descr="Screen Shot 2016-09-19 at 4.39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90" y="2143809"/>
            <a:ext cx="3802791" cy="117271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0615"/>
              </p:ext>
            </p:extLst>
          </p:nvPr>
        </p:nvGraphicFramePr>
        <p:xfrm>
          <a:off x="3123065" y="3838181"/>
          <a:ext cx="1851654" cy="118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495300" imgH="317500" progId="Equation.3">
                  <p:embed/>
                </p:oleObj>
              </mc:Choice>
              <mc:Fallback>
                <p:oleObj name="Equation" r:id="rId4" imgW="495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3065" y="3838181"/>
                        <a:ext cx="1851654" cy="1186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230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Error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6-09-19 at 4.5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3" y="1566179"/>
            <a:ext cx="69088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9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Poisson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For large 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How rare the process is, if </a:t>
            </a:r>
            <a:r>
              <a:rPr lang="en-US" i="1" dirty="0" err="1"/>
              <a:t>λ</a:t>
            </a:r>
            <a:r>
              <a:rPr lang="en-US" dirty="0">
                <a:effectLst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is small, likely to observe no events </a:t>
            </a:r>
          </a:p>
        </p:txBody>
      </p:sp>
      <p:pic>
        <p:nvPicPr>
          <p:cNvPr id="6" name="Content Placeholder 3" descr="Screen Shot 2016-09-19 at 5.13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0" b="-1170"/>
          <a:stretch>
            <a:fillRect/>
          </a:stretch>
        </p:blipFill>
        <p:spPr>
          <a:xfrm>
            <a:off x="2374438" y="1457790"/>
            <a:ext cx="3799876" cy="2089786"/>
          </a:xfrm>
          <a:prstGeom prst="rect">
            <a:avLst/>
          </a:prstGeom>
        </p:spPr>
      </p:pic>
      <p:pic>
        <p:nvPicPr>
          <p:cNvPr id="7" name="Picture 6" descr="Screen Shot 2016-09-19 at 5.17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40" y="3371166"/>
            <a:ext cx="1638300" cy="546100"/>
          </a:xfrm>
          <a:prstGeom prst="rect">
            <a:avLst/>
          </a:prstGeom>
        </p:spPr>
      </p:pic>
      <p:pic>
        <p:nvPicPr>
          <p:cNvPr id="8" name="Picture 7" descr="Screen Shot 2016-09-19 at 5.20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90" y="5189598"/>
            <a:ext cx="2044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4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Main Concepts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2125266"/>
            <a:ext cx="3405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Arial" panose="020B0604020202020204" pitchFamily="34" charset="0"/>
              </a:rPr>
              <a:t>Reference Frames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2679264"/>
            <a:ext cx="3405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Arial" panose="020B0604020202020204" pitchFamily="34" charset="0"/>
              </a:rPr>
              <a:t>Lorentz Transformations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2956263"/>
            <a:ext cx="3405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Arial" panose="020B0604020202020204" pitchFamily="34" charset="0"/>
              </a:rPr>
              <a:t>Relativistic collisions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3233262"/>
            <a:ext cx="3405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cs typeface="Arial" panose="020B0604020202020204" pitchFamily="34" charset="0"/>
              </a:rPr>
              <a:t>Minkowski</a:t>
            </a:r>
            <a:r>
              <a:rPr lang="en-US" sz="1350" b="1" dirty="0">
                <a:cs typeface="Arial" panose="020B0604020202020204" pitchFamily="34" charset="0"/>
              </a:rPr>
              <a:t> diagrams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650" y="2402265"/>
            <a:ext cx="3405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Arial" panose="020B0604020202020204" pitchFamily="34" charset="0"/>
              </a:rPr>
              <a:t>Velocity Addition </a:t>
            </a:r>
          </a:p>
        </p:txBody>
      </p:sp>
    </p:spTree>
    <p:extLst>
      <p:ext uri="{BB962C8B-B14F-4D97-AF65-F5344CB8AC3E}">
        <p14:creationId xmlns:p14="http://schemas.microsoft.com/office/powerpoint/2010/main" val="4222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Electronics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Capacitor </a:t>
            </a:r>
          </a:p>
          <a:p>
            <a:r>
              <a:rPr lang="en-US" dirty="0">
                <a:latin typeface="Times New Roman"/>
                <a:cs typeface="Times New Roman"/>
              </a:rPr>
              <a:t>Inductor </a:t>
            </a:r>
          </a:p>
          <a:p>
            <a:r>
              <a:rPr lang="en-US" dirty="0">
                <a:latin typeface="Times New Roman"/>
                <a:cs typeface="Times New Roman"/>
              </a:rPr>
              <a:t>Resistor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Series </a:t>
            </a:r>
          </a:p>
          <a:p>
            <a:r>
              <a:rPr lang="en-US" dirty="0">
                <a:latin typeface="Times New Roman"/>
                <a:cs typeface="Times New Roman"/>
              </a:rPr>
              <a:t>Parallel</a:t>
            </a:r>
          </a:p>
        </p:txBody>
      </p:sp>
      <p:pic>
        <p:nvPicPr>
          <p:cNvPr id="4" name="Picture 3" descr="Screen Shot 2016-09-19 at 5.2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47" y="1454121"/>
            <a:ext cx="2222500" cy="2006600"/>
          </a:xfrm>
          <a:prstGeom prst="rect">
            <a:avLst/>
          </a:prstGeom>
        </p:spPr>
      </p:pic>
      <p:pic>
        <p:nvPicPr>
          <p:cNvPr id="5" name="Picture 4" descr="Screen Shot 2016-09-19 at 5.34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38" y="3923105"/>
            <a:ext cx="4445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7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20 at 10.45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09" y="2655983"/>
            <a:ext cx="2120900" cy="1257300"/>
          </a:xfrm>
          <a:prstGeom prst="rect">
            <a:avLst/>
          </a:prstGeom>
        </p:spPr>
      </p:pic>
      <p:pic>
        <p:nvPicPr>
          <p:cNvPr id="5" name="Picture 4" descr="Screen Shot 2016-09-20 at 10.42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11" y="1069273"/>
            <a:ext cx="57277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One Inductor and Capacitor Circuit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905"/>
            <a:ext cx="8529770" cy="49112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numerator vanishes when                  , the resonant frequency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2237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0 at 10.5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11" y="4697730"/>
            <a:ext cx="2832100" cy="1828800"/>
          </a:xfrm>
          <a:prstGeom prst="rect">
            <a:avLst/>
          </a:prstGeom>
        </p:spPr>
      </p:pic>
      <p:pic>
        <p:nvPicPr>
          <p:cNvPr id="4" name="Picture 3" descr="Screen Shot 2016-09-20 at 10.56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38" y="1880920"/>
            <a:ext cx="2866375" cy="1776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Advance Circuit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/>
                <a:cs typeface="Times New Roman"/>
              </a:rPr>
              <a:t>Diode: Doesn’t follow Ohm’s law, current only flows one direction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Op-amp: Two inputs one output, output proportional to the difference of input voltages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4871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0 at 11.03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45" y="1612625"/>
            <a:ext cx="2387600" cy="1143000"/>
          </a:xfrm>
          <a:prstGeom prst="rect">
            <a:avLst/>
          </a:prstGeom>
        </p:spPr>
      </p:pic>
      <p:pic>
        <p:nvPicPr>
          <p:cNvPr id="4" name="Picture 3" descr="Screen Shot 2016-09-20 at 11.04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08" y="1417638"/>
            <a:ext cx="248920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Logic 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    Or gate (A+B)              And gate(A.B)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True either A or B is true               True if both A &amp; B are true</a:t>
            </a:r>
          </a:p>
          <a:p>
            <a:r>
              <a:rPr lang="en-US" sz="2400" dirty="0">
                <a:latin typeface="Times New Roman"/>
                <a:cs typeface="Times New Roman"/>
              </a:rPr>
              <a:t>False when both A &amp;B are false     False otherwise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The inputs can be inverted using a NOT gate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6-09-20 at 11.10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44" y="5232422"/>
            <a:ext cx="2154087" cy="12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34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Inverting output of AND and OR gates give NAND and NOR gates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All basic logic gates can be constructed from the combination of these two gates </a:t>
            </a:r>
          </a:p>
          <a:p>
            <a:r>
              <a:rPr lang="en-US" sz="2800" dirty="0">
                <a:latin typeface="Times New Roman"/>
                <a:cs typeface="Times New Roman"/>
              </a:rPr>
              <a:t>De Morgan’s Laws in Boolean Algebra: </a:t>
            </a:r>
          </a:p>
        </p:txBody>
      </p:sp>
      <p:pic>
        <p:nvPicPr>
          <p:cNvPr id="4" name="Picture 3" descr="Screen Shot 2016-09-20 at 11.15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99" y="4288688"/>
            <a:ext cx="27305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44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Interactions of Charged Particles with Matter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Range: Nuclei are stopped faster than the electrons, energy loss/length is much higher for nuclei than for electrons </a:t>
            </a:r>
          </a:p>
          <a:p>
            <a:r>
              <a:rPr lang="en-US" dirty="0">
                <a:latin typeface="Times New Roman"/>
                <a:cs typeface="Times New Roman"/>
              </a:rPr>
              <a:t>Path Shape: Nuclei tend to travel is straight line </a:t>
            </a:r>
          </a:p>
          <a:p>
            <a:r>
              <a:rPr lang="en-US" dirty="0">
                <a:latin typeface="Times New Roman"/>
                <a:cs typeface="Times New Roman"/>
              </a:rPr>
              <a:t>Energy Loss: Nuclei lose energy exclusively due to collisions, rather than by emitting radiation.</a:t>
            </a:r>
          </a:p>
        </p:txBody>
      </p:sp>
    </p:spTree>
    <p:extLst>
      <p:ext uri="{BB962C8B-B14F-4D97-AF65-F5344CB8AC3E}">
        <p14:creationId xmlns:p14="http://schemas.microsoft.com/office/powerpoint/2010/main" val="170056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Photon Interactions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Photoabsorption</a:t>
            </a:r>
            <a:r>
              <a:rPr lang="en-US" dirty="0">
                <a:latin typeface="Times New Roman"/>
                <a:cs typeface="Times New Roman"/>
              </a:rPr>
              <a:t>(photoelectric): Photon completely absorbed by an atom, and an electron is emitted. </a:t>
            </a:r>
          </a:p>
          <a:p>
            <a:r>
              <a:rPr lang="en-US" dirty="0">
                <a:latin typeface="Times New Roman"/>
                <a:cs typeface="Times New Roman"/>
              </a:rPr>
              <a:t>Compton Scattering: Photon scatters off an atomic electron, the wider the scattering angle, the more energy it loses to the electron. </a:t>
            </a:r>
          </a:p>
          <a:p>
            <a:r>
              <a:rPr lang="en-US" dirty="0">
                <a:latin typeface="Times New Roman"/>
                <a:cs typeface="Times New Roman"/>
              </a:rPr>
              <a:t>Compton Wavelength </a:t>
            </a:r>
          </a:p>
        </p:txBody>
      </p:sp>
      <p:pic>
        <p:nvPicPr>
          <p:cNvPr id="4" name="Picture 3" descr="Screen Shot 2016-09-20 at 11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17" y="4654240"/>
            <a:ext cx="2006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3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Lasers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The process of photons from decaying excited states being absorbed by other excited states, called stimulated emission, starts a chain reaction, the product of which is an exponentially large number of photons, all with exactly the same frequency and phase, this is laser light.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685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Types of Lasers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Solid-state lasers: (</a:t>
            </a:r>
            <a:r>
              <a:rPr lang="en-US" dirty="0" err="1">
                <a:latin typeface="Times New Roman"/>
                <a:cs typeface="Times New Roman"/>
              </a:rPr>
              <a:t>Nd</a:t>
            </a:r>
            <a:r>
              <a:rPr lang="en-US" dirty="0">
                <a:latin typeface="Times New Roman"/>
                <a:cs typeface="Times New Roman"/>
              </a:rPr>
              <a:t>-YAG) 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Collisional Gas Lasers: (He-Ne)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Molecular Gas Lasers: (CO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350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Interferometer </a:t>
            </a:r>
          </a:p>
        </p:txBody>
      </p:sp>
      <p:pic>
        <p:nvPicPr>
          <p:cNvPr id="4" name="Content Placeholder 3" descr="IMG_64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 rot="16200000">
            <a:off x="1039551" y="1645391"/>
            <a:ext cx="7667721" cy="4216951"/>
          </a:xfrm>
        </p:spPr>
      </p:pic>
    </p:spTree>
    <p:extLst>
      <p:ext uri="{BB962C8B-B14F-4D97-AF65-F5344CB8AC3E}">
        <p14:creationId xmlns:p14="http://schemas.microsoft.com/office/powerpoint/2010/main" val="30193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Reference Frames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2197958"/>
            <a:ext cx="284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“Stationary” Frame: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1761" y="2197957"/>
            <a:ext cx="259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“Moving” Frame: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892" y="2544205"/>
            <a:ext cx="2238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Experiences time normally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892" y="2821204"/>
            <a:ext cx="28881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Views objects approaching c as compressing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761" y="2544206"/>
            <a:ext cx="3520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At speeds approaching c stationary objects move through time more slowly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1932" y="3028954"/>
            <a:ext cx="3520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Stationary objects appear to stretch and elongate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892" y="3305953"/>
            <a:ext cx="2783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Fast moving objects appear to experience time more slowly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1932" y="3513703"/>
            <a:ext cx="3520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Within their reference frame moving objects experience time normally.</a:t>
            </a:r>
          </a:p>
        </p:txBody>
      </p:sp>
    </p:spTree>
    <p:extLst>
      <p:ext uri="{BB962C8B-B14F-4D97-AF65-F5344CB8AC3E}">
        <p14:creationId xmlns:p14="http://schemas.microsoft.com/office/powerpoint/2010/main" val="25288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Velocity Addition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23618" y="2352418"/>
                <a:ext cx="291156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cs typeface="Arial" panose="020B0604020202020204" pitchFamily="34" charset="0"/>
                  </a:rPr>
                  <a:t>Classically: </a:t>
                </a:r>
                <a14:m>
                  <m:oMath xmlns:m="http://schemas.openxmlformats.org/officeDocument/2006/math">
                    <m:r>
                      <a:rPr lang="en-US" sz="1350" b="1"/>
                      <m:t>𝐯</m:t>
                    </m:r>
                    <m:r>
                      <a:rPr lang="en-US" sz="1350" b="1"/>
                      <m:t>=</m:t>
                    </m:r>
                    <m:sSub>
                      <m:sSubPr>
                        <m:ctrlPr>
                          <a:rPr lang="en-US" sz="1350" b="1" i="1"/>
                        </m:ctrlPr>
                      </m:sSubPr>
                      <m:e>
                        <m:r>
                          <a:rPr lang="en-US" sz="1350" b="1" i="1"/>
                          <m:t>𝒗</m:t>
                        </m:r>
                      </m:e>
                      <m:sub>
                        <m:r>
                          <a:rPr lang="en-US" sz="1350" b="1" i="1"/>
                          <m:t>𝟏</m:t>
                        </m:r>
                      </m:sub>
                    </m:sSub>
                    <m:r>
                      <a:rPr lang="en-US" sz="1350" b="1" i="1"/>
                      <m:t>+</m:t>
                    </m:r>
                    <m:sSub>
                      <m:sSubPr>
                        <m:ctrlPr>
                          <a:rPr lang="en-US" sz="1350" b="1" i="1"/>
                        </m:ctrlPr>
                      </m:sSubPr>
                      <m:e>
                        <m:r>
                          <a:rPr lang="en-US" sz="1350" b="1" i="1"/>
                          <m:t>𝒗</m:t>
                        </m:r>
                      </m:e>
                      <m:sub>
                        <m:r>
                          <a:rPr lang="en-US" sz="1350" b="1" i="1"/>
                          <m:t>𝟐</m:t>
                        </m:r>
                      </m:sub>
                    </m:sSub>
                  </m:oMath>
                </a14:m>
                <a:endParaRPr lang="en-US" sz="135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8" y="2352418"/>
                <a:ext cx="2911561" cy="300082"/>
              </a:xfrm>
              <a:prstGeom prst="rect">
                <a:avLst/>
              </a:prstGeom>
              <a:blipFill rotWithShape="0">
                <a:blip r:embed="rId2"/>
                <a:stretch>
                  <a:fillRect l="-628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23618" y="2979523"/>
                <a:ext cx="4703291" cy="47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cs typeface="Arial" panose="020B0604020202020204" pitchFamily="34" charset="0"/>
                  </a:rPr>
                  <a:t>Einstein Velocity addition: </a:t>
                </a:r>
                <a14:m>
                  <m:oMath xmlns:m="http://schemas.openxmlformats.org/officeDocument/2006/math">
                    <m:r>
                      <a:rPr lang="en-US" sz="1350" b="1"/>
                      <m:t>𝐯</m:t>
                    </m:r>
                    <m:r>
                      <a:rPr lang="en-US" sz="1350" b="1"/>
                      <m:t>=</m:t>
                    </m:r>
                    <m:f>
                      <m:fPr>
                        <m:ctrlPr>
                          <a:rPr lang="en-US" sz="1350" b="1" i="1"/>
                        </m:ctrlPr>
                      </m:fPr>
                      <m:num>
                        <m:sSub>
                          <m:sSubPr>
                            <m:ctrlPr>
                              <a:rPr lang="en-US" sz="1350" b="1" i="1"/>
                            </m:ctrlPr>
                          </m:sSubPr>
                          <m:e>
                            <m:r>
                              <a:rPr lang="en-US" sz="1350" b="1" i="1"/>
                              <m:t>𝒗</m:t>
                            </m:r>
                          </m:e>
                          <m:sub>
                            <m:r>
                              <a:rPr lang="en-US" sz="1350" b="1" i="1"/>
                              <m:t>𝟏</m:t>
                            </m:r>
                          </m:sub>
                        </m:sSub>
                        <m:r>
                          <a:rPr lang="en-US" sz="1350" b="1" i="1"/>
                          <m:t>+</m:t>
                        </m:r>
                        <m:sSub>
                          <m:sSubPr>
                            <m:ctrlPr>
                              <a:rPr lang="en-US" sz="1350" b="1" i="1"/>
                            </m:ctrlPr>
                          </m:sSubPr>
                          <m:e>
                            <m:r>
                              <a:rPr lang="en-US" sz="1350" b="1" i="1"/>
                              <m:t>𝒗</m:t>
                            </m:r>
                          </m:e>
                          <m:sub>
                            <m:r>
                              <a:rPr lang="en-US" sz="1350" b="1" i="1"/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1350" b="1" i="1"/>
                          <m:t>𝟏</m:t>
                        </m:r>
                        <m:r>
                          <a:rPr lang="en-US" sz="1350" b="1" i="1"/>
                          <m:t>+</m:t>
                        </m:r>
                        <m:d>
                          <m:dPr>
                            <m:ctrlPr>
                              <a:rPr lang="en-US" sz="1350" b="1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350" b="1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350" b="1" i="1"/>
                                    </m:ctrlPr>
                                  </m:sSubPr>
                                  <m:e>
                                    <m:r>
                                      <a:rPr lang="en-US" sz="1350" b="1" i="1"/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350" b="1" i="1"/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350" b="1" i="1"/>
                                    </m:ctrlPr>
                                  </m:sSubPr>
                                  <m:e>
                                    <m:r>
                                      <a:rPr lang="en-US" sz="1350" b="1" i="1"/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350" b="1" i="1"/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1350" b="1" i="1"/>
                                    </m:ctrlPr>
                                  </m:sSupPr>
                                  <m:e>
                                    <m:r>
                                      <a:rPr lang="en-US" sz="1350" b="1" i="1"/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1350" b="1" i="1"/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135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18" y="2979523"/>
                <a:ext cx="4703291" cy="478401"/>
              </a:xfrm>
              <a:prstGeom prst="rect">
                <a:avLst/>
              </a:prstGeom>
              <a:blipFill rotWithShape="0">
                <a:blip r:embed="rId3"/>
                <a:stretch>
                  <a:fillRect l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40860" y="2241208"/>
            <a:ext cx="247753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Arial" panose="020B0604020202020204" pitchFamily="34" charset="0"/>
              </a:rPr>
              <a:t>Example Problem:</a:t>
            </a:r>
          </a:p>
          <a:p>
            <a:r>
              <a:rPr lang="en-US" sz="1350" dirty="0">
                <a:cs typeface="Arial" panose="020B0604020202020204" pitchFamily="34" charset="0"/>
              </a:rPr>
              <a:t>A ship travelling at .8c launches a projectile at .6c relative to it, what is the speed of the projectile to a stationary observer?</a:t>
            </a:r>
          </a:p>
        </p:txBody>
      </p:sp>
    </p:spTree>
    <p:extLst>
      <p:ext uri="{BB962C8B-B14F-4D97-AF65-F5344CB8AC3E}">
        <p14:creationId xmlns:p14="http://schemas.microsoft.com/office/powerpoint/2010/main" val="2001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Arial" panose="020B0604020202020204" pitchFamily="34" charset="0"/>
              </a:rPr>
              <a:t>Basic Relativistic Conversions 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925454" y="2294446"/>
                <a:ext cx="1785551" cy="741037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ln>
                            <a:solidFill>
                              <a:schemeClr val="tx1"/>
                            </a:solidFill>
                          </a:ln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ln>
                            <a:solidFill>
                              <a:schemeClr val="tx1"/>
                            </a:solidFill>
                          </a:ln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n>
                                <a:solidFill>
                                  <a:schemeClr val="tx1"/>
                                </a:solidFill>
                              </a:ln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n>
                                <a:solidFill>
                                  <a:schemeClr val="tx1"/>
                                </a:solidFill>
                              </a:ln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5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50" i="1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350" i="1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35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sz="1350" i="1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135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454" y="2294446"/>
                <a:ext cx="1785551" cy="7410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88298" y="3492017"/>
                <a:ext cx="744819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el-GR" sz="1350" i="1"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1350" i="1"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98" y="3492017"/>
                <a:ext cx="744819" cy="207749"/>
              </a:xfrm>
              <a:prstGeom prst="rect">
                <a:avLst/>
              </a:prstGeom>
              <a:blipFill rotWithShape="0">
                <a:blip r:embed="rId3"/>
                <a:stretch>
                  <a:fillRect l="-4918" t="-2941" r="-327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83665" y="4120039"/>
                <a:ext cx="735779" cy="422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1350" i="1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350" i="1"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1350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350" i="1"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65" y="4120039"/>
                <a:ext cx="735779" cy="422873"/>
              </a:xfrm>
              <a:prstGeom prst="rect">
                <a:avLst/>
              </a:prstGeom>
              <a:blipFill rotWithShape="0">
                <a:blip r:embed="rId4"/>
                <a:stretch>
                  <a:fillRect l="-4959" t="-1449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34629" y="3244783"/>
            <a:ext cx="2032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Time Dilation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4629" y="3863164"/>
            <a:ext cx="2032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Length Contraction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4385" y="3224707"/>
            <a:ext cx="2032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Relativistic Mass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81034" y="3400579"/>
                <a:ext cx="728276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350" i="1">
                          <a:ea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l-GR" sz="1350" i="1"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4" y="3400579"/>
                <a:ext cx="728276" cy="207749"/>
              </a:xfrm>
              <a:prstGeom prst="rect">
                <a:avLst/>
              </a:prstGeom>
              <a:blipFill rotWithShape="0">
                <a:blip r:embed="rId5"/>
                <a:stretch>
                  <a:fillRect l="-2500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04386" y="3558259"/>
            <a:ext cx="2032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Relativistic Momentum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281034" y="3777508"/>
                <a:ext cx="68871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50" dirty="0"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1350" i="1"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350" i="1">
                        <a:ea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l-GR" sz="1350" i="1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350" i="1"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⃑"/>
                        <m:ctrlPr>
                          <a:rPr lang="el-GR" sz="1350" i="1"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135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034" y="3777508"/>
                <a:ext cx="688715" cy="207749"/>
              </a:xfrm>
              <a:prstGeom prst="rect">
                <a:avLst/>
              </a:prstGeom>
              <a:blipFill rotWithShape="0">
                <a:blip r:embed="rId6"/>
                <a:stretch>
                  <a:fillRect l="-15044" t="-26471" r="-265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12118" y="3998888"/>
            <a:ext cx="23138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Relativistic Kinetic 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167316" y="4218137"/>
                <a:ext cx="1551130" cy="304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/>
                          </m:ctrlPr>
                        </m:sSubPr>
                        <m:e>
                          <m:r>
                            <a:rPr lang="en-US" sz="1350" i="1"/>
                            <m:t>𝐸</m:t>
                          </m:r>
                        </m:e>
                        <m:sub>
                          <m:r>
                            <a:rPr lang="en-US" sz="1350" i="1"/>
                            <m:t>𝑘</m:t>
                          </m:r>
                        </m:sub>
                      </m:sSub>
                      <m:r>
                        <a:rPr lang="en-US" sz="1350" i="1"/>
                        <m:t>=(</m:t>
                      </m:r>
                      <m:r>
                        <m:rPr>
                          <m:sty m:val="p"/>
                        </m:rPr>
                        <a:rPr lang="el-GR" sz="1350" i="1"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−1)</m:t>
                      </m:r>
                      <m:sSub>
                        <m:sSubPr>
                          <m:ctrlPr>
                            <a:rPr lang="en-US" sz="1350" i="1"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350" i="1"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350" i="1"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16" y="4218137"/>
                <a:ext cx="1551130" cy="304827"/>
              </a:xfrm>
              <a:prstGeom prst="rect">
                <a:avLst/>
              </a:prstGeom>
              <a:blipFill rotWithShape="0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790039" y="2259487"/>
            <a:ext cx="1618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Arial" panose="020B0604020202020204" pitchFamily="34" charset="0"/>
              </a:rPr>
              <a:t>Key relationships</a:t>
            </a:r>
            <a:r>
              <a:rPr lang="en-US" sz="1350" dirty="0"/>
              <a:t>:</a:t>
            </a:r>
          </a:p>
          <a:p>
            <a:r>
              <a:rPr lang="en-US" sz="1350" dirty="0"/>
              <a:t>At .5c:</a:t>
            </a:r>
          </a:p>
          <a:p>
            <a:r>
              <a:rPr lang="en-US" sz="1350" dirty="0"/>
              <a:t>At 3/5c:  </a:t>
            </a:r>
          </a:p>
          <a:p>
            <a:r>
              <a:rPr lang="en-US" sz="1350" dirty="0"/>
              <a:t>At 4/5c: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343003" y="2501862"/>
                <a:ext cx="77264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=1.155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03" y="2501862"/>
                <a:ext cx="772647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4762" r="-6349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391093" y="2682591"/>
                <a:ext cx="67646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093" y="2682591"/>
                <a:ext cx="676467" cy="207749"/>
              </a:xfrm>
              <a:prstGeom prst="rect">
                <a:avLst/>
              </a:prstGeom>
              <a:blipFill rotWithShape="0">
                <a:blip r:embed="rId9"/>
                <a:stretch>
                  <a:fillRect l="-4505" r="-7207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415713" y="2890341"/>
                <a:ext cx="77264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ea typeface="Cambria Math" panose="02040503050406030204" pitchFamily="18" charset="0"/>
                        </a:rPr>
                        <m:t>=1.512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713" y="2890341"/>
                <a:ext cx="772647" cy="207749"/>
              </a:xfrm>
              <a:prstGeom prst="rect">
                <a:avLst/>
              </a:prstGeom>
              <a:blipFill rotWithShape="0">
                <a:blip r:embed="rId10"/>
                <a:stretch>
                  <a:fillRect l="-3937" r="-6299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8650" y="2416570"/>
            <a:ext cx="4188942" cy="2452817"/>
            <a:chOff x="2990333" y="2380735"/>
            <a:chExt cx="5585256" cy="3270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990335" y="2380735"/>
                  <a:ext cx="2792627" cy="32704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0E9B7048-576B-4377-9E5A-517A71511B50}" type="mathplaceholder">
                          <a:rPr lang="en-US" sz="1350" i="1">
                            <a:latin typeface="Cambria Math" panose="02040503050406030204" pitchFamily="18" charset="0"/>
                          </a:rPr>
                          <a:t>Type equation here.</a:t>
                        </a:fld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335" y="2380735"/>
                  <a:ext cx="2792627" cy="327042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5782962" y="2380735"/>
              <a:ext cx="2792627" cy="3270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990335" y="3155092"/>
              <a:ext cx="2792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82962" y="3155092"/>
              <a:ext cx="2792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90333" y="3974757"/>
              <a:ext cx="2792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82961" y="3974757"/>
              <a:ext cx="2792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782960" y="4802660"/>
              <a:ext cx="2792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90334" y="4802660"/>
              <a:ext cx="27926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Lorentz Transformations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" y="1968535"/>
            <a:ext cx="49488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Assuming a body moving with a velocity in the x direction: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3175" y="2532428"/>
                <a:ext cx="1773194" cy="3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sty m:val="p"/>
                      </m:rPr>
                      <a:rPr lang="el-GR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𝑣𝑥</m:t>
                        </m:r>
                      </m:num>
                      <m:den>
                        <m:sSup>
                          <m:sSupPr>
                            <m:ctrlP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75" y="2532428"/>
                <a:ext cx="1773194" cy="370358"/>
              </a:xfrm>
              <a:prstGeom prst="rect">
                <a:avLst/>
              </a:prstGeom>
              <a:blipFill rotWithShape="0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53571" y="2446946"/>
                <a:ext cx="1344855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71" y="2446946"/>
                <a:ext cx="1344855" cy="494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3175" y="3189276"/>
                <a:ext cx="1104341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75" y="3189276"/>
                <a:ext cx="1104341" cy="207749"/>
              </a:xfrm>
              <a:prstGeom prst="rect">
                <a:avLst/>
              </a:prstGeom>
              <a:blipFill rotWithShape="0">
                <a:blip r:embed="rId5"/>
                <a:stretch>
                  <a:fillRect l="-3867" t="-2941" r="-4972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21258" y="3182867"/>
                <a:ext cx="116166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𝑣𝑡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58" y="3182867"/>
                <a:ext cx="1161665" cy="207749"/>
              </a:xfrm>
              <a:prstGeom prst="rect">
                <a:avLst/>
              </a:prstGeom>
              <a:blipFill rotWithShape="0">
                <a:blip r:embed="rId6"/>
                <a:stretch>
                  <a:fillRect l="-1571" t="-2941" r="-523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3175" y="3783125"/>
                <a:ext cx="52033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75" y="3783125"/>
                <a:ext cx="520335" cy="207749"/>
              </a:xfrm>
              <a:prstGeom prst="rect">
                <a:avLst/>
              </a:prstGeom>
              <a:blipFill rotWithShape="0">
                <a:blip r:embed="rId7"/>
                <a:stretch>
                  <a:fillRect l="-8235" r="-823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130467" y="3764257"/>
                <a:ext cx="50469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467" y="3764257"/>
                <a:ext cx="504690" cy="207749"/>
              </a:xfrm>
              <a:prstGeom prst="rect">
                <a:avLst/>
              </a:prstGeom>
              <a:blipFill rotWithShape="0">
                <a:blip r:embed="rId8"/>
                <a:stretch>
                  <a:fillRect l="-8537" t="-5714" r="-13415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3175" y="4363893"/>
                <a:ext cx="494687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75" y="4363893"/>
                <a:ext cx="494687" cy="207749"/>
              </a:xfrm>
              <a:prstGeom prst="rect">
                <a:avLst/>
              </a:prstGeom>
              <a:blipFill rotWithShape="0">
                <a:blip r:embed="rId9"/>
                <a:stretch>
                  <a:fillRect l="-4938" r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0466" y="4343451"/>
                <a:ext cx="47904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466" y="4343451"/>
                <a:ext cx="479042" cy="207749"/>
              </a:xfrm>
              <a:prstGeom prst="rect">
                <a:avLst/>
              </a:prstGeom>
              <a:blipFill rotWithShape="0">
                <a:blip r:embed="rId10"/>
                <a:stretch>
                  <a:fillRect l="-5128" t="-2941" r="-1025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92923" y="3189276"/>
                <a:ext cx="3423438" cy="20774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23" y="3189276"/>
                <a:ext cx="3423438" cy="207749"/>
              </a:xfrm>
              <a:prstGeom prst="rect">
                <a:avLst/>
              </a:prstGeom>
              <a:blipFill rotWithShape="0">
                <a:blip r:embed="rId11"/>
                <a:stretch>
                  <a:fillRect b="-2973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041557" y="2634258"/>
            <a:ext cx="38603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The Lorentz transformations are derived from the following equation which is always true</a:t>
            </a:r>
          </a:p>
        </p:txBody>
      </p:sp>
    </p:spTree>
    <p:extLst>
      <p:ext uri="{BB962C8B-B14F-4D97-AF65-F5344CB8AC3E}">
        <p14:creationId xmlns:p14="http://schemas.microsoft.com/office/powerpoint/2010/main" val="11629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panose="020B0604020202020204" pitchFamily="34" charset="0"/>
              </a:rPr>
              <a:t>Relativistic Collisions</a:t>
            </a:r>
            <a:endParaRPr lang="en-US" b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8650" y="2519234"/>
                <a:ext cx="202033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Key Terms: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𝑟𝑒𝑠𝑡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519234"/>
                <a:ext cx="2020330" cy="507831"/>
              </a:xfrm>
              <a:prstGeom prst="rect">
                <a:avLst/>
              </a:prstGeom>
              <a:blipFill rotWithShape="0">
                <a:blip r:embed="rId2"/>
                <a:stretch>
                  <a:fillRect l="-602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0062" y="2984289"/>
                <a:ext cx="688715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>
                      <m:sSubPr>
                        <m:ctrlPr>
                          <a:rPr lang="el-G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acc>
                      <m:accPr>
                        <m:chr m:val="⃑"/>
                        <m:ctrlPr>
                          <a:rPr lang="el-GR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62" y="2984289"/>
                <a:ext cx="688715" cy="207749"/>
              </a:xfrm>
              <a:prstGeom prst="rect">
                <a:avLst/>
              </a:prstGeom>
              <a:blipFill rotWithShape="0">
                <a:blip r:embed="rId3"/>
                <a:stretch>
                  <a:fillRect l="-15044" t="-29412" r="-35398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9158" y="3185391"/>
                <a:ext cx="2020330" cy="448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8" y="3185391"/>
                <a:ext cx="2020330" cy="448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1949" y="3584168"/>
                <a:ext cx="135396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𝑟𝑒𝑠𝑡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49" y="3584168"/>
                <a:ext cx="1353960" cy="207749"/>
              </a:xfrm>
              <a:prstGeom prst="rect">
                <a:avLst/>
              </a:prstGeom>
              <a:blipFill rotWithShape="0">
                <a:blip r:embed="rId5"/>
                <a:stretch>
                  <a:fillRect l="-270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94422" y="2519234"/>
            <a:ext cx="38322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Example Question:</a:t>
            </a:r>
          </a:p>
          <a:p>
            <a:r>
              <a:rPr lang="en-US" sz="1350" dirty="0"/>
              <a:t>A particle of mass m is moving at 4/5c, collides </a:t>
            </a:r>
            <a:r>
              <a:rPr lang="en-US" sz="1350" dirty="0" err="1"/>
              <a:t>inelastically</a:t>
            </a:r>
            <a:r>
              <a:rPr lang="en-US" sz="1350" dirty="0"/>
              <a:t> with another particle of equal mass at rest.</a:t>
            </a:r>
          </a:p>
          <a:p>
            <a:endParaRPr lang="en-US" sz="1350" dirty="0"/>
          </a:p>
          <a:p>
            <a:r>
              <a:rPr lang="en-US" sz="1350" dirty="0"/>
              <a:t>Find its composite mass and velocity.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303" y="4184047"/>
                <a:ext cx="2484290" cy="74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3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en-US" sz="1350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35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135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03" y="4184047"/>
                <a:ext cx="2484290" cy="7402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1895" y="4032394"/>
                <a:ext cx="1725088" cy="693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895" y="4032394"/>
                <a:ext cx="1725088" cy="69365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34426" y="4184047"/>
                <a:ext cx="1984518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𝑟𝑒𝑠𝑡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26" y="4184047"/>
                <a:ext cx="1984518" cy="390300"/>
              </a:xfrm>
              <a:prstGeom prst="rect">
                <a:avLst/>
              </a:prstGeom>
              <a:blipFill rotWithShape="0">
                <a:blip r:embed="rId8"/>
                <a:stretch>
                  <a:fillRect l="-1534" t="-1563" r="-307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8636" y="5146944"/>
                <a:ext cx="1419812" cy="693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f>
                            <m:f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36" y="5146944"/>
                <a:ext cx="1419812" cy="6930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5600" y="5389582"/>
                <a:ext cx="1273490" cy="220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600" y="5389582"/>
                <a:ext cx="1273490" cy="220317"/>
              </a:xfrm>
              <a:prstGeom prst="rect">
                <a:avLst/>
              </a:prstGeom>
              <a:blipFill rotWithShape="0">
                <a:blip r:embed="rId10"/>
                <a:stretch>
                  <a:fillRect l="-1435" t="-2778" r="-95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93035" y="5285467"/>
                <a:ext cx="873252" cy="42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35" y="5285467"/>
                <a:ext cx="873252" cy="428387"/>
              </a:xfrm>
              <a:prstGeom prst="rect">
                <a:avLst/>
              </a:prstGeom>
              <a:blipFill rotWithShape="0">
                <a:blip r:embed="rId11"/>
                <a:stretch>
                  <a:fillRect l="-2098" t="-1429" r="-1399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5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cs typeface="Arial" panose="020B0604020202020204" pitchFamily="34" charset="0"/>
              </a:rPr>
              <a:t>Minkowski</a:t>
            </a:r>
            <a:r>
              <a:rPr lang="en-US" b="1" dirty="0" smtClean="0">
                <a:cs typeface="Arial" panose="020B0604020202020204" pitchFamily="34" charset="0"/>
              </a:rPr>
              <a:t> Diagrams</a:t>
            </a:r>
            <a:endParaRPr lang="en-US" b="1" dirty="0"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793650" y="2446120"/>
            <a:ext cx="3161785" cy="2390004"/>
            <a:chOff x="325395" y="2085544"/>
            <a:chExt cx="4215713" cy="318667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152135" y="2454876"/>
              <a:ext cx="0" cy="28173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5395" y="3851187"/>
              <a:ext cx="3653481" cy="12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25594" y="2085544"/>
              <a:ext cx="45308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8027" y="3666521"/>
              <a:ext cx="45308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339678" y="2454877"/>
              <a:ext cx="1612556" cy="28173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83484" y="2469497"/>
            <a:ext cx="6404660" cy="2379499"/>
            <a:chOff x="325395" y="2099551"/>
            <a:chExt cx="8539546" cy="3172665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2152135" y="2454876"/>
              <a:ext cx="0" cy="28173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25395" y="3851187"/>
              <a:ext cx="3653481" cy="123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411860" y="2099551"/>
              <a:ext cx="45308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t’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88027" y="3666522"/>
              <a:ext cx="45308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x’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1952368" y="3032039"/>
            <a:ext cx="101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52368" y="4622971"/>
            <a:ext cx="101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1984" y="2893540"/>
            <a:ext cx="295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00201" y="4484471"/>
            <a:ext cx="4533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-1s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953265" y="3787858"/>
            <a:ext cx="0" cy="133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5397" y="3930733"/>
                <a:ext cx="500449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397" y="3930733"/>
                <a:ext cx="500449" cy="300082"/>
              </a:xfrm>
              <a:prstGeom prst="rect">
                <a:avLst/>
              </a:prstGeom>
              <a:blipFill rotWithShape="0">
                <a:blip r:embed="rId2"/>
                <a:stretch>
                  <a:fillRect r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>
            <a:stCxn id="36" idx="3"/>
          </p:cNvCxnSpPr>
          <p:nvPr/>
        </p:nvCxnSpPr>
        <p:spPr>
          <a:xfrm flipV="1">
            <a:off x="2053539" y="3787858"/>
            <a:ext cx="912082" cy="84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53538" y="3029722"/>
            <a:ext cx="912083" cy="758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97934" y="2573291"/>
            <a:ext cx="3398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t’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440959" y="3096912"/>
            <a:ext cx="101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36625" y="4351124"/>
            <a:ext cx="101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163126" y="2958412"/>
            <a:ext cx="295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49229" y="4198722"/>
            <a:ext cx="4761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-1s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837795" y="3379164"/>
            <a:ext cx="1000512" cy="97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542130" y="3096913"/>
            <a:ext cx="301873" cy="282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967417" y="3096913"/>
            <a:ext cx="2341605" cy="1387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77744" y="2893540"/>
            <a:ext cx="3398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x’</a:t>
            </a:r>
          </a:p>
        </p:txBody>
      </p:sp>
      <p:sp>
        <p:nvSpPr>
          <p:cNvPr id="63" name="Oval 62"/>
          <p:cNvSpPr/>
          <p:nvPr/>
        </p:nvSpPr>
        <p:spPr>
          <a:xfrm>
            <a:off x="6542131" y="3334780"/>
            <a:ext cx="34289" cy="44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163126" y="3354128"/>
            <a:ext cx="384026" cy="65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553330" y="3351251"/>
            <a:ext cx="2508" cy="42837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304982" y="3366914"/>
            <a:ext cx="242169" cy="16377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6372466" y="3354891"/>
            <a:ext cx="180959" cy="30034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167749" y="1623963"/>
                <a:ext cx="28173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Two spaceships moving at .5 c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m apart at t=-1, the first one shines a light at a mirror on the back of the second.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9" y="1623963"/>
                <a:ext cx="2817341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49" t="-658" r="-1948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1097</Words>
  <Application>Microsoft Office PowerPoint</Application>
  <PresentationFormat>On-screen Show (4:3)</PresentationFormat>
  <Paragraphs>225</Paragraphs>
  <Slides>39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Equation</vt:lpstr>
      <vt:lpstr>Relativity, Mathematics, Statistics, &amp; Lab Methods to know for the GRE</vt:lpstr>
      <vt:lpstr>PowerPoint Presentation</vt:lpstr>
      <vt:lpstr>Main Concepts</vt:lpstr>
      <vt:lpstr>Reference Frames</vt:lpstr>
      <vt:lpstr>Velocity Addition</vt:lpstr>
      <vt:lpstr>Basic Relativistic Conversions </vt:lpstr>
      <vt:lpstr>Lorentz Transformations</vt:lpstr>
      <vt:lpstr>Relativistic Collisions</vt:lpstr>
      <vt:lpstr>Minkowski Diagrams</vt:lpstr>
      <vt:lpstr>PowerPoint Presentation</vt:lpstr>
      <vt:lpstr>Dot &amp; Cross Product Identities</vt:lpstr>
      <vt:lpstr>Matrices &amp; Determinants</vt:lpstr>
      <vt:lpstr>Gradient Theorem</vt:lpstr>
      <vt:lpstr>Green’s Divergence Theorem /  Gauss’ Law</vt:lpstr>
      <vt:lpstr>Stoke’s Theorem of Curl (Flux)</vt:lpstr>
      <vt:lpstr>Laplacian- divergence of the gradient</vt:lpstr>
      <vt:lpstr>Coordinate Systems: Spherical</vt:lpstr>
      <vt:lpstr>Coordinate Systems: Cylindrical</vt:lpstr>
      <vt:lpstr>Trig Identities</vt:lpstr>
      <vt:lpstr>Fourier series</vt:lpstr>
      <vt:lpstr>Binomial distribution</vt:lpstr>
      <vt:lpstr>Gaussian distribution</vt:lpstr>
      <vt:lpstr>Poisson distribution</vt:lpstr>
      <vt:lpstr>Taylor series</vt:lpstr>
      <vt:lpstr>PowerPoint Presentation</vt:lpstr>
      <vt:lpstr>Lab Methods</vt:lpstr>
      <vt:lpstr>Statistics </vt:lpstr>
      <vt:lpstr>Error Propagation</vt:lpstr>
      <vt:lpstr>Poisson Processes</vt:lpstr>
      <vt:lpstr>Electronics </vt:lpstr>
      <vt:lpstr>One Inductor and Capacitor Circuit </vt:lpstr>
      <vt:lpstr>Advance Circuit Elements </vt:lpstr>
      <vt:lpstr>Logic Gates</vt:lpstr>
      <vt:lpstr>PowerPoint Presentation</vt:lpstr>
      <vt:lpstr>Interactions of Charged Particles with Matter </vt:lpstr>
      <vt:lpstr>Photon Interactions </vt:lpstr>
      <vt:lpstr>Lasers</vt:lpstr>
      <vt:lpstr>Types of Lasers</vt:lpstr>
      <vt:lpstr>Interferometer </vt:lpstr>
    </vt:vector>
  </TitlesOfParts>
  <Company>Mac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Rubab Ume</dc:creator>
  <cp:lastModifiedBy>Emily Jaworski</cp:lastModifiedBy>
  <cp:revision>33</cp:revision>
  <dcterms:created xsi:type="dcterms:W3CDTF">2016-09-19T20:26:32Z</dcterms:created>
  <dcterms:modified xsi:type="dcterms:W3CDTF">2016-09-21T18:40:45Z</dcterms:modified>
</cp:coreProperties>
</file>