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87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8" r:id="rId22"/>
    <p:sldId id="272" r:id="rId23"/>
    <p:sldId id="273" r:id="rId24"/>
    <p:sldId id="274" r:id="rId25"/>
    <p:sldId id="275" r:id="rId26"/>
    <p:sldId id="276" r:id="rId27"/>
    <p:sldId id="265" r:id="rId28"/>
    <p:sldId id="266" r:id="rId29"/>
    <p:sldId id="267" r:id="rId30"/>
    <p:sldId id="268" r:id="rId31"/>
    <p:sldId id="269" r:id="rId32"/>
    <p:sldId id="270" r:id="rId33"/>
    <p:sldId id="27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5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0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3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6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0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4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5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8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4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68F26-E084-4438-84BF-C31A7E7F24A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E9C1A-B45B-47B0-8970-9FBEE0CF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9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81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81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8.wmf"/><Relationship Id="rId9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2.wmf"/><Relationship Id="rId11" Type="http://schemas.openxmlformats.org/officeDocument/2006/relationships/image" Target="../media/image45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9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6.wmf"/><Relationship Id="rId9" Type="http://schemas.openxmlformats.org/officeDocument/2006/relationships/image" Target="../media/image49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50.wmf"/><Relationship Id="rId9" Type="http://schemas.openxmlformats.org/officeDocument/2006/relationships/image" Target="../media/image52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Oscillations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34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Properties of Waves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6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874" y="1"/>
            <a:ext cx="78867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Wave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08882" y="1371252"/>
                <a:ext cx="3778758" cy="106387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3600" b="1" i="1" baseline="3000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3600" b="1" i="1" baseline="3000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3600" b="1" i="1" baseline="30000"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3600" b="1" i="1" baseline="3000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 baseline="3000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  <a:p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08882" y="1371252"/>
                <a:ext cx="3778758" cy="10638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27504" y="2776919"/>
            <a:ext cx="7827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Principle of Superposition: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 any solution to the wave equation of the form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f(x±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vt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g(x ±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vt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function (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f+g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also solves the wave equation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86927" y="3886487"/>
                <a:ext cx="8211312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Example: </a:t>
                </a:r>
                <a:r>
                  <a:rPr lang="en-US" sz="2000" i="1" dirty="0"/>
                  <a:t>f(</a:t>
                </a:r>
                <a:r>
                  <a:rPr lang="en-US" sz="2000" i="1" dirty="0" err="1"/>
                  <a:t>x,t</a:t>
                </a:r>
                <a:r>
                  <a:rPr lang="en-US" sz="2000" i="1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𝑣𝑡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𝑣𝑡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927" y="3886487"/>
                <a:ext cx="8211312" cy="526939"/>
              </a:xfrm>
              <a:prstGeom prst="rect">
                <a:avLst/>
              </a:prstGeom>
              <a:blipFill>
                <a:blip r:embed="rId3"/>
                <a:stretch>
                  <a:fillRect l="-742" b="-9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825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874" y="1"/>
            <a:ext cx="78867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Wave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08882" y="1371252"/>
                <a:ext cx="3778758" cy="106387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3600" b="1" i="1" baseline="3000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3600" b="1" i="1" baseline="3000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3600" b="1" i="1" baseline="30000"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3600" b="1" i="1" baseline="3000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 baseline="3000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  <a:p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08882" y="1371252"/>
                <a:ext cx="3778758" cy="10638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27504" y="2776919"/>
            <a:ext cx="7827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Principle of Superposition: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 any solution to the wave equation of the form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f(x±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vt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g(x ±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vt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function (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f+g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also solves the wave equation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86927" y="3886487"/>
                <a:ext cx="8211312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Example: </a:t>
                </a:r>
                <a:r>
                  <a:rPr lang="en-US" sz="2000" i="1" dirty="0"/>
                  <a:t>f(</a:t>
                </a:r>
                <a:r>
                  <a:rPr lang="en-US" sz="2000" i="1" dirty="0" err="1"/>
                  <a:t>x,t</a:t>
                </a:r>
                <a:r>
                  <a:rPr lang="en-US" sz="2000" i="1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𝑣𝑡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𝑣𝑡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927" y="3886487"/>
                <a:ext cx="8211312" cy="526939"/>
              </a:xfrm>
              <a:prstGeom prst="rect">
                <a:avLst/>
              </a:prstGeom>
              <a:blipFill>
                <a:blip r:embed="rId3"/>
                <a:stretch>
                  <a:fillRect l="-742" b="-9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8261" y="4632588"/>
            <a:ext cx="4504055" cy="16285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22882" y="4982051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/>
                  <a:t>Also expressed 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which is more easily recognized as a standing wave.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882" y="4982051"/>
                <a:ext cx="4572000" cy="923330"/>
              </a:xfrm>
              <a:prstGeom prst="rect">
                <a:avLst/>
              </a:prstGeom>
              <a:blipFill>
                <a:blip r:embed="rId5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969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874" y="1"/>
            <a:ext cx="78867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Basic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73424" y="1325564"/>
                <a:ext cx="5772150" cy="960437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𝒌𝒙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3600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l-GR" sz="3600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b="1" dirty="0"/>
              </a:p>
              <a:p>
                <a:pPr marL="0" indent="0">
                  <a:buNone/>
                </a:pPr>
                <a:endParaRPr lang="en-US" sz="3600" b="1" dirty="0"/>
              </a:p>
              <a:p>
                <a:endParaRPr lang="en-US" sz="3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73424" y="1325564"/>
                <a:ext cx="5772150" cy="96043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109788" y="3334652"/>
            <a:ext cx="24260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A: amplitude</a:t>
            </a:r>
          </a:p>
          <a:p>
            <a:r>
              <a:rPr lang="en-US" sz="2000" b="1" i="1" dirty="0"/>
              <a:t>k: </a:t>
            </a:r>
            <a:r>
              <a:rPr lang="en-US" sz="2000" b="1" dirty="0"/>
              <a:t>wavenumber</a:t>
            </a:r>
          </a:p>
          <a:p>
            <a:r>
              <a:rPr lang="el-GR" sz="2000" b="1" i="1" dirty="0"/>
              <a:t>ω</a:t>
            </a:r>
            <a:r>
              <a:rPr lang="en-US" sz="2000" b="1" i="1" dirty="0"/>
              <a:t>: </a:t>
            </a:r>
            <a:r>
              <a:rPr lang="en-US" sz="2000" b="1" dirty="0"/>
              <a:t>angular frequency</a:t>
            </a:r>
          </a:p>
          <a:p>
            <a:r>
              <a:rPr lang="en-US" sz="2000" b="1" i="1" dirty="0"/>
              <a:t>δ: </a:t>
            </a:r>
            <a:r>
              <a:rPr lang="en-US" sz="2000" b="1" dirty="0"/>
              <a:t>phase</a:t>
            </a:r>
            <a:endParaRPr lang="en-US" sz="2000" b="1" i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5164171" y="3164083"/>
            <a:ext cx="5133785" cy="978281"/>
            <a:chOff x="4010215" y="2148523"/>
            <a:chExt cx="5133785" cy="97828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346954" y="2148523"/>
                  <a:ext cx="1898523" cy="978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</m:oMath>
                    </m:oMathPara>
                  </a14:m>
                  <a:endParaRPr lang="en-US" sz="2000" i="1" dirty="0"/>
                </a:p>
                <a:p>
                  <a:endParaRPr lang="en-US" sz="2000" i="1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6954" y="2148523"/>
                  <a:ext cx="1898523" cy="97828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7245477" y="2148523"/>
                  <a:ext cx="1898523" cy="675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2000" i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5477" y="2148523"/>
                  <a:ext cx="1898523" cy="67544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010215" y="2187281"/>
                  <a:ext cx="1898523" cy="9276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oMath>
                    </m:oMathPara>
                  </a14:m>
                  <a:endParaRPr lang="en-US" sz="2000" i="1" dirty="0"/>
                </a:p>
                <a:p>
                  <a:endParaRPr lang="en-US" sz="2000" i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0215" y="2187281"/>
                  <a:ext cx="1898523" cy="92769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3526" y="1894199"/>
            <a:ext cx="3779901" cy="7012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67507" y="2668414"/>
                <a:ext cx="1453347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baseline="3000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 baseline="30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507" y="2668414"/>
                <a:ext cx="1453347" cy="360804"/>
              </a:xfrm>
              <a:prstGeom prst="rect">
                <a:avLst/>
              </a:prstGeom>
              <a:blipFill>
                <a:blip r:embed="rId7"/>
                <a:stretch>
                  <a:fillRect l="-5462" r="-2101"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425544" y="4816894"/>
            <a:ext cx="761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White Book Problem (</a:t>
            </a:r>
            <a:r>
              <a:rPr lang="en-US" dirty="0" err="1"/>
              <a:t>pg</a:t>
            </a:r>
            <a:r>
              <a:rPr lang="en-US" dirty="0"/>
              <a:t> 122): What is the absolute value of the relative phase between two waves described by sin(x-</a:t>
            </a:r>
            <a:r>
              <a:rPr lang="en-US" dirty="0" err="1"/>
              <a:t>vt</a:t>
            </a:r>
            <a:r>
              <a:rPr lang="en-US" dirty="0"/>
              <a:t>+</a:t>
            </a:r>
            <a:r>
              <a:rPr lang="el-GR" dirty="0"/>
              <a:t>π</a:t>
            </a:r>
            <a:r>
              <a:rPr lang="en-US" dirty="0"/>
              <a:t>/6) and cos(x-</a:t>
            </a:r>
            <a:r>
              <a:rPr lang="en-US" dirty="0" err="1"/>
              <a:t>vt</a:t>
            </a:r>
            <a:r>
              <a:rPr lang="en-US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601847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874" y="1"/>
            <a:ext cx="78867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Basic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73424" y="1325564"/>
                <a:ext cx="5772150" cy="960437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𝒌𝒙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3600" b="1" i="1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m:rPr>
                          <m:sty m:val="p"/>
                        </m:rPr>
                        <a:rPr lang="el-GR" sz="3600" b="1" i="1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b="1" dirty="0"/>
              </a:p>
              <a:p>
                <a:pPr marL="0" indent="0">
                  <a:buNone/>
                </a:pPr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73424" y="1325564"/>
                <a:ext cx="5772150" cy="96043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109788" y="3334652"/>
            <a:ext cx="24260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A: amplitude</a:t>
            </a:r>
          </a:p>
          <a:p>
            <a:r>
              <a:rPr lang="en-US" sz="2000" b="1" i="1" dirty="0"/>
              <a:t>k: </a:t>
            </a:r>
            <a:r>
              <a:rPr lang="en-US" sz="2000" b="1" dirty="0"/>
              <a:t>wavenumber</a:t>
            </a:r>
          </a:p>
          <a:p>
            <a:r>
              <a:rPr lang="el-GR" sz="2000" b="1" i="1" dirty="0"/>
              <a:t>ω</a:t>
            </a:r>
            <a:r>
              <a:rPr lang="en-US" sz="2000" b="1" i="1" dirty="0"/>
              <a:t>: </a:t>
            </a:r>
            <a:r>
              <a:rPr lang="en-US" sz="2000" b="1" dirty="0"/>
              <a:t>angular frequency</a:t>
            </a:r>
          </a:p>
          <a:p>
            <a:r>
              <a:rPr lang="en-US" sz="2000" b="1" i="1" dirty="0"/>
              <a:t>δ: </a:t>
            </a:r>
            <a:r>
              <a:rPr lang="en-US" sz="2000" b="1" dirty="0"/>
              <a:t>phase</a:t>
            </a:r>
            <a:endParaRPr lang="en-US" sz="2000" b="1" i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5164171" y="3164083"/>
            <a:ext cx="5133785" cy="978281"/>
            <a:chOff x="4010215" y="2148523"/>
            <a:chExt cx="5133785" cy="97828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346954" y="2148523"/>
                  <a:ext cx="1898523" cy="978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</m:oMath>
                    </m:oMathPara>
                  </a14:m>
                  <a:endParaRPr lang="en-US" sz="2000" i="1" dirty="0"/>
                </a:p>
                <a:p>
                  <a:endParaRPr lang="en-US" sz="2000" i="1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6954" y="2148523"/>
                  <a:ext cx="1898523" cy="97828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7245477" y="2148523"/>
                  <a:ext cx="1898523" cy="675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2000" i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5477" y="2148523"/>
                  <a:ext cx="1898523" cy="67544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010215" y="2187281"/>
                  <a:ext cx="1898523" cy="9276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oMath>
                    </m:oMathPara>
                  </a14:m>
                  <a:endParaRPr lang="en-US" sz="2000" i="1" dirty="0"/>
                </a:p>
                <a:p>
                  <a:endParaRPr lang="en-US" sz="2000" i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0215" y="2187281"/>
                  <a:ext cx="1898523" cy="92769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3526" y="1894199"/>
            <a:ext cx="3779901" cy="7012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67507" y="2668414"/>
                <a:ext cx="1453347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baseline="3000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 baseline="30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507" y="2668414"/>
                <a:ext cx="1453347" cy="360804"/>
              </a:xfrm>
              <a:prstGeom prst="rect">
                <a:avLst/>
              </a:prstGeom>
              <a:blipFill>
                <a:blip r:embed="rId7"/>
                <a:stretch>
                  <a:fillRect l="-5462" r="-2101"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25544" y="4816893"/>
                <a:ext cx="7615237" cy="1844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White Book Problem (</a:t>
                </a:r>
                <a:r>
                  <a:rPr lang="en-US" dirty="0" err="1"/>
                  <a:t>pg</a:t>
                </a:r>
                <a:r>
                  <a:rPr lang="en-US" dirty="0"/>
                  <a:t> 122): What is the absolute value of the relative phase between two waves described by sin(x-</a:t>
                </a:r>
                <a:r>
                  <a:rPr lang="en-US" dirty="0" err="1"/>
                  <a:t>vt</a:t>
                </a:r>
                <a:r>
                  <a:rPr lang="en-US" dirty="0"/>
                  <a:t>+</a:t>
                </a:r>
                <a:r>
                  <a:rPr lang="el-GR" dirty="0"/>
                  <a:t>π</a:t>
                </a:r>
                <a:r>
                  <a:rPr lang="en-US" dirty="0"/>
                  <a:t>/6) and cos(x-</a:t>
                </a:r>
                <a:r>
                  <a:rPr lang="en-US" dirty="0" err="1"/>
                  <a:t>vt</a:t>
                </a:r>
                <a:r>
                  <a:rPr lang="en-US" dirty="0"/>
                  <a:t>)?</a:t>
                </a:r>
              </a:p>
              <a:p>
                <a:endParaRPr lang="en-US" dirty="0"/>
              </a:p>
              <a:p>
                <a:r>
                  <a:rPr lang="en-US" b="1" i="1" dirty="0"/>
                  <a:t>Answer</a:t>
                </a:r>
                <a:r>
                  <a:rPr lang="en-US" i="1" dirty="0"/>
                  <a:t>: Inherent phase shift between sin and cos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i="1" dirty="0">
                    <a:ea typeface="Cambria Math" panose="02040503050406030204" pitchFamily="18" charset="0"/>
                  </a:rPr>
                  <a:t>. Cos is shifted left of sin, so </a:t>
                </a:r>
                <a:r>
                  <a:rPr lang="el-GR" i="1" dirty="0"/>
                  <a:t>π</a:t>
                </a:r>
                <a:r>
                  <a:rPr lang="en-US" i="1" dirty="0"/>
                  <a:t>/2-</a:t>
                </a:r>
                <a:r>
                  <a:rPr lang="el-GR" i="1" dirty="0"/>
                  <a:t> π</a:t>
                </a:r>
                <a:r>
                  <a:rPr lang="en-US" i="1" dirty="0"/>
                  <a:t>/6=</a:t>
                </a:r>
                <a:r>
                  <a:rPr lang="el-GR" i="1" dirty="0"/>
                  <a:t> π</a:t>
                </a:r>
                <a:r>
                  <a:rPr lang="en-US" i="1" dirty="0"/>
                  <a:t>/3</a:t>
                </a:r>
                <a:endParaRPr lang="en-US" i="1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544" y="4816893"/>
                <a:ext cx="7615237" cy="1844736"/>
              </a:xfrm>
              <a:prstGeom prst="rect">
                <a:avLst/>
              </a:prstGeom>
              <a:blipFill>
                <a:blip r:embed="rId8"/>
                <a:stretch>
                  <a:fillRect l="-721" t="-1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628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874" y="1"/>
            <a:ext cx="78867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Phase and Group Velocity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139" y="1259698"/>
            <a:ext cx="3904538" cy="28219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44701" y="1711216"/>
                <a:ext cx="1898523" cy="927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 baseline="-2500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  <a:p>
                <a:endParaRPr lang="en-US" sz="2000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701" y="1711216"/>
                <a:ext cx="1898523" cy="9276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44700" y="2532213"/>
                <a:ext cx="1898523" cy="9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 baseline="-2500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𝑑𝑘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  <a:p>
                <a:endParaRPr lang="en-US" sz="2000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700" y="2532213"/>
                <a:ext cx="1898523" cy="9846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568161" y="4707054"/>
            <a:ext cx="7583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 dotted line shows the envelope of wave packet that travels at the group velocity.  Individual crests travel at the phase velocity, which can be a function of k if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(k).  Therefore different wavelengths can have different speeds (dispersion).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658875" y="3615813"/>
                <a:ext cx="1898523" cy="931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  <a:p>
                <a:endParaRPr lang="en-US" sz="2000" i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875" y="3615813"/>
                <a:ext cx="1898523" cy="9316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039594" y="3696436"/>
            <a:ext cx="464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(True for EM waves. Note: the wavelength is modified, the frequency stays the same)</a:t>
            </a:r>
          </a:p>
        </p:txBody>
      </p:sp>
    </p:spTree>
    <p:extLst>
      <p:ext uri="{BB962C8B-B14F-4D97-AF65-F5344CB8AC3E}">
        <p14:creationId xmlns:p14="http://schemas.microsoft.com/office/powerpoint/2010/main" val="1698579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19" y="1"/>
            <a:ext cx="7886700" cy="1325563"/>
          </a:xfrm>
        </p:spPr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Poynting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Vector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187167" y="1325564"/>
            <a:ext cx="6019038" cy="960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Using Maxwell’s equations, we can find the solutions: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387" y="1954213"/>
            <a:ext cx="2181225" cy="476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498" y="2638425"/>
            <a:ext cx="2667000" cy="552450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3187167" y="3371851"/>
            <a:ext cx="6433052" cy="1514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is the direction of propagation and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the direction of polarization (only for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). 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Poynting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Vector describes the transport of energy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36" y="4886326"/>
            <a:ext cx="1762125" cy="619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354" y="5681663"/>
            <a:ext cx="1914525" cy="581025"/>
          </a:xfrm>
          <a:prstGeom prst="rect">
            <a:avLst/>
          </a:prstGeom>
        </p:spPr>
      </p:pic>
      <p:sp>
        <p:nvSpPr>
          <p:cNvPr id="23" name="Content Placeholder 2"/>
          <p:cNvSpPr txBox="1">
            <a:spLocks/>
          </p:cNvSpPr>
          <p:nvPr/>
        </p:nvSpPr>
        <p:spPr>
          <a:xfrm>
            <a:off x="3187167" y="6438900"/>
            <a:ext cx="6433052" cy="1514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 is the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intensity, or the average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power per unit area</a:t>
            </a:r>
          </a:p>
        </p:txBody>
      </p:sp>
    </p:spTree>
    <p:extLst>
      <p:ext uri="{BB962C8B-B14F-4D97-AF65-F5344CB8AC3E}">
        <p14:creationId xmlns:p14="http://schemas.microsoft.com/office/powerpoint/2010/main" val="1787918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19" y="1"/>
            <a:ext cx="78867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Malus’s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92726" y="2007136"/>
                <a:ext cx="228233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3200" i="1" baseline="-250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3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3200" i="1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US" sz="3200" i="1" dirty="0"/>
              </a:p>
              <a:p>
                <a:endParaRPr lang="en-US" sz="3200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726" y="2007136"/>
                <a:ext cx="2282337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5181" y="3026346"/>
            <a:ext cx="3637480" cy="31544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62845" y="2967573"/>
                <a:ext cx="2282337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845" y="2967573"/>
                <a:ext cx="2282337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62845" y="4041048"/>
                <a:ext cx="2282337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845" y="4041048"/>
                <a:ext cx="2282337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94533" y="5397834"/>
                <a:ext cx="22823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533" y="5397834"/>
                <a:ext cx="228233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87167" y="1325564"/>
                <a:ext cx="6019038" cy="960437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>
                          <a:latin typeface="Cambria Math" panose="02040503050406030204" pitchFamily="18" charset="0"/>
                        </a:rPr>
                        <m:t>𝐄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60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sz="3600" baseline="-250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3600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l-GR" sz="36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sz="3600" b="1">
                          <a:latin typeface="Cambria Math" panose="02040503050406030204" pitchFamily="18" charset="0"/>
                        </a:rPr>
                        <m:t>𝐧</m:t>
                      </m:r>
                    </m:oMath>
                  </m:oMathPara>
                </a14:m>
                <a:endParaRPr lang="en-US" sz="3600" b="1" dirty="0"/>
              </a:p>
              <a:p>
                <a:pPr marL="0" indent="0">
                  <a:buNone/>
                </a:pPr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2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87167" y="1325564"/>
                <a:ext cx="6019038" cy="960437"/>
              </a:xfr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849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19" y="1"/>
            <a:ext cx="78867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Malus’s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07176" y="1866590"/>
                <a:ext cx="228233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3200" i="1" baseline="-250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3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3200" i="1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US" sz="3200" i="1" dirty="0"/>
              </a:p>
              <a:p>
                <a:endParaRPr lang="en-US" sz="3200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176" y="1866590"/>
                <a:ext cx="2282337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752180" y="3968169"/>
            <a:ext cx="891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White Book Problem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121): Polarized light with polarization vector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incident on a polarizer oriented at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What is the ratio of the intensity of transmitted light to the initial intensity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24015" y="1314134"/>
                <a:ext cx="6019038" cy="960437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>
                          <a:latin typeface="Cambria Math" panose="02040503050406030204" pitchFamily="18" charset="0"/>
                        </a:rPr>
                        <m:t>𝐄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60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sz="3600" baseline="-250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3600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l-GR" sz="36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sz="3600" b="1">
                          <a:latin typeface="Cambria Math" panose="02040503050406030204" pitchFamily="18" charset="0"/>
                        </a:rPr>
                        <m:t>𝐧</m:t>
                      </m:r>
                    </m:oMath>
                  </m:oMathPara>
                </a14:m>
                <a:endParaRPr lang="en-US" sz="3600" b="1" dirty="0"/>
              </a:p>
              <a:p>
                <a:pPr marL="0" indent="0">
                  <a:buNone/>
                </a:pPr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24015" y="1314134"/>
                <a:ext cx="6019038" cy="96043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228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19" y="1"/>
            <a:ext cx="78867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Malus’s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07176" y="1866590"/>
                <a:ext cx="228233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3200" i="1" baseline="-250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3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3200" i="1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US" sz="3200" i="1" dirty="0"/>
              </a:p>
              <a:p>
                <a:endParaRPr lang="en-US" sz="3200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176" y="1866590"/>
                <a:ext cx="2282337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752180" y="3968169"/>
            <a:ext cx="891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White Book Problem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121): Polarized light with polarization vector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incident on a polarizer oriented at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What is the ratio of the intensity of transmitted light to the initial intensity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1018" y="5152757"/>
                <a:ext cx="4913396" cy="21840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i="1" baseline="30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2+6</m:t>
                                  </m:r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e>
                              </m:rad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2400" i="1" baseline="30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65</m:t>
                          </m:r>
                        </m:den>
                      </m:f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baseline="300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018" y="5152757"/>
                <a:ext cx="4913396" cy="21840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24015" y="1314134"/>
                <a:ext cx="6019038" cy="960437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>
                          <a:latin typeface="Cambria Math" panose="02040503050406030204" pitchFamily="18" charset="0"/>
                        </a:rPr>
                        <m:t>𝐄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60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sz="3600" baseline="-250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3600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l-GR" sz="36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sz="3600" b="1">
                          <a:latin typeface="Cambria Math" panose="02040503050406030204" pitchFamily="18" charset="0"/>
                        </a:rPr>
                        <m:t>𝐧</m:t>
                      </m:r>
                    </m:oMath>
                  </m:oMathPara>
                </a14:m>
                <a:endParaRPr lang="en-US" sz="3600" b="1" dirty="0"/>
              </a:p>
              <a:p>
                <a:pPr marL="0" indent="0">
                  <a:buNone/>
                </a:pPr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24015" y="1314134"/>
                <a:ext cx="6019038" cy="960437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84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Harmonic Oscillator (SHO)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Newton’s Second Law: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̈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Equations of Motion: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Solution: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Useful 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216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19" y="1"/>
            <a:ext cx="78867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Brewster’s 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21375" y="1325563"/>
                <a:ext cx="3589125" cy="1920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3200" i="1" baseline="-2500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i="1" baseline="-25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i="1" baseline="-25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3200" i="1" dirty="0"/>
              </a:p>
              <a:p>
                <a:endParaRPr lang="en-US" sz="3200" i="1" dirty="0"/>
              </a:p>
              <a:p>
                <a:endParaRPr lang="en-US" sz="3200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75" y="1325563"/>
                <a:ext cx="3589125" cy="19206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upload.wikimedia.org/wikipedia/commons/thumb/6/65/Brewsters-angle.svg/411px-Brewsters-angl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7" y="2357439"/>
            <a:ext cx="4943705" cy="430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6763" y="3884991"/>
            <a:ext cx="58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baseline="-25000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6763" y="4481741"/>
            <a:ext cx="58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98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Interference and Diffraction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76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Interference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732183" y="1375051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𝐴𝑐𝑜𝑠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𝐴𝑐𝑜𝑠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2183" y="1375051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/>
            </p:nvGraphicFramePr>
            <p:xfrm>
              <a:off x="2756450" y="2793998"/>
              <a:ext cx="6908250" cy="25527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4243">
                      <a:extLst>
                        <a:ext uri="{9D8B030D-6E8A-4147-A177-3AD203B41FA5}">
                          <a16:colId xmlns:a16="http://schemas.microsoft.com/office/drawing/2014/main" val="3938608823"/>
                        </a:ext>
                      </a:extLst>
                    </a:gridCol>
                    <a:gridCol w="2652472">
                      <a:extLst>
                        <a:ext uri="{9D8B030D-6E8A-4147-A177-3AD203B41FA5}">
                          <a16:colId xmlns:a16="http://schemas.microsoft.com/office/drawing/2014/main" val="1626935640"/>
                        </a:ext>
                      </a:extLst>
                    </a:gridCol>
                    <a:gridCol w="2561535">
                      <a:extLst>
                        <a:ext uri="{9D8B030D-6E8A-4147-A177-3AD203B41FA5}">
                          <a16:colId xmlns:a16="http://schemas.microsoft.com/office/drawing/2014/main" val="1760101103"/>
                        </a:ext>
                      </a:extLst>
                    </a:gridCol>
                  </a:tblGrid>
                  <a:tr h="8424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Type</a:t>
                          </a:r>
                          <a:r>
                            <a:rPr lang="en-US" baseline="0" dirty="0"/>
                            <a:t> of Interference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Phase Shift</a:t>
                          </a:r>
                          <a:r>
                            <a:rPr lang="en-US" baseline="0" dirty="0"/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oMath>
                          </a14:m>
                          <a:r>
                            <a:rPr lang="en-US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Examples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7176448"/>
                      </a:ext>
                    </a:extLst>
                  </a:tr>
                  <a:tr h="855129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Constructive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-Odd multiple</a:t>
                          </a:r>
                          <a:r>
                            <a:rPr lang="en-US" baseline="0" dirty="0"/>
                            <a:t> of </a:t>
                          </a:r>
                          <a:r>
                            <a:rPr lang="el-GR" baseline="0" dirty="0"/>
                            <a:t>π</a:t>
                          </a:r>
                          <a:endParaRPr lang="en-US" baseline="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0" dirty="0"/>
                            <a:t>- </a:t>
                          </a:r>
                          <a:r>
                            <a:rPr lang="en-US" b="1" baseline="0" dirty="0"/>
                            <a:t>2m</a:t>
                          </a:r>
                          <a:r>
                            <a:rPr lang="el-GR" b="1" baseline="0" dirty="0"/>
                            <a:t>π</a:t>
                          </a:r>
                          <a:r>
                            <a:rPr lang="en-US" b="1" baseline="0" dirty="0"/>
                            <a:t>               m=0,1,2…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 Double-slit interference</a:t>
                          </a:r>
                        </a:p>
                        <a:p>
                          <a:r>
                            <a:rPr lang="en-US" dirty="0"/>
                            <a:t>- Single-slit diffraction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481997"/>
                      </a:ext>
                    </a:extLst>
                  </a:tr>
                  <a:tr h="855129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Destructive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-Even multiple</a:t>
                          </a:r>
                          <a:r>
                            <a:rPr lang="en-US" baseline="0" dirty="0"/>
                            <a:t> of </a:t>
                          </a:r>
                          <a:r>
                            <a:rPr lang="el-GR" baseline="0" dirty="0"/>
                            <a:t>π</a:t>
                          </a:r>
                          <a:endParaRPr lang="en-US" baseline="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0" dirty="0"/>
                            <a:t>- </a:t>
                          </a:r>
                          <a:r>
                            <a:rPr lang="en-US" b="1" baseline="0" dirty="0"/>
                            <a:t>(2m+1)</a:t>
                          </a:r>
                          <a:r>
                            <a:rPr lang="el-GR" b="1" baseline="0" dirty="0"/>
                            <a:t> π</a:t>
                          </a:r>
                          <a:r>
                            <a:rPr lang="en-US" b="1" baseline="0" dirty="0"/>
                            <a:t>      m=0,1,2…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 Thin films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31733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/>
            </p:nvGraphicFramePr>
            <p:xfrm>
              <a:off x="2756450" y="2793998"/>
              <a:ext cx="6908250" cy="25527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4243">
                      <a:extLst>
                        <a:ext uri="{9D8B030D-6E8A-4147-A177-3AD203B41FA5}">
                          <a16:colId xmlns:a16="http://schemas.microsoft.com/office/drawing/2014/main" val="3938608823"/>
                        </a:ext>
                      </a:extLst>
                    </a:gridCol>
                    <a:gridCol w="2652472">
                      <a:extLst>
                        <a:ext uri="{9D8B030D-6E8A-4147-A177-3AD203B41FA5}">
                          <a16:colId xmlns:a16="http://schemas.microsoft.com/office/drawing/2014/main" val="1626935640"/>
                        </a:ext>
                      </a:extLst>
                    </a:gridCol>
                    <a:gridCol w="2561535">
                      <a:extLst>
                        <a:ext uri="{9D8B030D-6E8A-4147-A177-3AD203B41FA5}">
                          <a16:colId xmlns:a16="http://schemas.microsoft.com/office/drawing/2014/main" val="1760101103"/>
                        </a:ext>
                      </a:extLst>
                    </a:gridCol>
                  </a:tblGrid>
                  <a:tr h="8424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Type</a:t>
                          </a:r>
                          <a:r>
                            <a:rPr lang="en-US" baseline="0" dirty="0"/>
                            <a:t> of Interference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3991" t="-3597" r="-97248" b="-203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Examples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7176448"/>
                      </a:ext>
                    </a:extLst>
                  </a:tr>
                  <a:tr h="855129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Constructive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-Odd multiple</a:t>
                          </a:r>
                          <a:r>
                            <a:rPr lang="en-US" baseline="0" dirty="0"/>
                            <a:t> of </a:t>
                          </a:r>
                          <a:r>
                            <a:rPr lang="el-GR" baseline="0" dirty="0"/>
                            <a:t>π</a:t>
                          </a:r>
                          <a:endParaRPr lang="en-US" baseline="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0" dirty="0"/>
                            <a:t>- </a:t>
                          </a:r>
                          <a:r>
                            <a:rPr lang="en-US" b="1" baseline="0" dirty="0"/>
                            <a:t>2m</a:t>
                          </a:r>
                          <a:r>
                            <a:rPr lang="el-GR" b="1" baseline="0" dirty="0"/>
                            <a:t>π</a:t>
                          </a:r>
                          <a:r>
                            <a:rPr lang="en-US" b="1" baseline="0" dirty="0"/>
                            <a:t>               m=0,1,2…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 Double-slit interference</a:t>
                          </a:r>
                        </a:p>
                        <a:p>
                          <a:r>
                            <a:rPr lang="en-US" dirty="0"/>
                            <a:t>- Single-slit diffraction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481997"/>
                      </a:ext>
                    </a:extLst>
                  </a:tr>
                  <a:tr h="855129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Destructive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-Even multiple</a:t>
                          </a:r>
                          <a:r>
                            <a:rPr lang="en-US" baseline="0" dirty="0"/>
                            <a:t> of </a:t>
                          </a:r>
                          <a:r>
                            <a:rPr lang="el-GR" baseline="0" dirty="0"/>
                            <a:t>π</a:t>
                          </a:r>
                          <a:endParaRPr lang="en-US" baseline="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0" dirty="0"/>
                            <a:t>- </a:t>
                          </a:r>
                          <a:r>
                            <a:rPr lang="en-US" b="1" baseline="0" dirty="0"/>
                            <a:t>(2m+1)</a:t>
                          </a:r>
                          <a:r>
                            <a:rPr lang="el-GR" b="1" baseline="0" dirty="0"/>
                            <a:t> π</a:t>
                          </a:r>
                          <a:r>
                            <a:rPr lang="en-US" b="1" baseline="0" dirty="0"/>
                            <a:t>      m=0,1,2…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 Thin films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31733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Rectangle 1"/>
          <p:cNvSpPr/>
          <p:nvPr/>
        </p:nvSpPr>
        <p:spPr>
          <a:xfrm>
            <a:off x="2704710" y="5726389"/>
            <a:ext cx="70117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*Most interference problems on the GRE rely strictly on memory.*</a:t>
            </a:r>
          </a:p>
        </p:txBody>
      </p:sp>
    </p:spTree>
    <p:extLst>
      <p:ext uri="{BB962C8B-B14F-4D97-AF65-F5344CB8AC3E}">
        <p14:creationId xmlns:p14="http://schemas.microsoft.com/office/powerpoint/2010/main" val="1684250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Double-Slit Interference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16100" y="1825625"/>
                <a:ext cx="4558196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Monochromatic point source (</a:t>
                </a:r>
                <a:r>
                  <a:rPr lang="el-GR" sz="2000" dirty="0"/>
                  <a:t>λ</a:t>
                </a:r>
                <a:r>
                  <a:rPr lang="en-US" sz="2000" dirty="0"/>
                  <a:t>)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chemeClr val="accent5"/>
                    </a:solidFill>
                  </a:rPr>
                  <a:t>Maxima</a:t>
                </a:r>
              </a:p>
              <a:p>
                <a:pPr marL="0" indent="0">
                  <a:buNone/>
                </a:pPr>
                <a:r>
                  <a:rPr lang="en-US" sz="2000" b="0" dirty="0"/>
                  <a:t>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𝑑𝑠𝑖𝑛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chemeClr val="accent5"/>
                    </a:solidFill>
                  </a:rPr>
                  <a:t>Minima</a:t>
                </a:r>
              </a:p>
              <a:p>
                <a:pPr marL="0" indent="0">
                  <a:buNone/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𝑑𝑠𝑖𝑛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16100" y="1825625"/>
                <a:ext cx="4558196" cy="4351338"/>
              </a:xfrm>
              <a:blipFill>
                <a:blip r:embed="rId2"/>
                <a:stretch>
                  <a:fillRect l="-1471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6100685" y="1825625"/>
            <a:ext cx="3360815" cy="4219575"/>
            <a:chOff x="7078585" y="1825625"/>
            <a:chExt cx="3898273" cy="4141305"/>
          </a:xfrm>
        </p:grpSpPr>
        <p:sp>
          <p:nvSpPr>
            <p:cNvPr id="44" name="TextBox 43"/>
            <p:cNvSpPr txBox="1"/>
            <p:nvPr/>
          </p:nvSpPr>
          <p:spPr>
            <a:xfrm>
              <a:off x="7078585" y="4020344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d</a:t>
              </a: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7381873" y="1825625"/>
              <a:ext cx="3594985" cy="4141305"/>
              <a:chOff x="7362825" y="1934817"/>
              <a:chExt cx="4191002" cy="4141305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7633248" y="1934817"/>
                <a:ext cx="4" cy="155133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33248" y="4838700"/>
                <a:ext cx="5" cy="123742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33245" y="3762375"/>
                <a:ext cx="5" cy="79057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1553825" y="1934817"/>
                <a:ext cx="2" cy="414130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7633253" y="2286000"/>
                <a:ext cx="3920570" cy="120636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7633250" y="3406637"/>
                <a:ext cx="3920573" cy="85725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7633248" y="4256018"/>
                <a:ext cx="3920575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Arc 37"/>
              <p:cNvSpPr/>
              <p:nvPr/>
            </p:nvSpPr>
            <p:spPr>
              <a:xfrm>
                <a:off x="8239125" y="3257551"/>
                <a:ext cx="323850" cy="40005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562975" y="3133726"/>
                <a:ext cx="306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ϴ</a:t>
                </a:r>
                <a:endParaRPr lang="en-US" dirty="0"/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 flipH="1">
                <a:off x="7362825" y="3762375"/>
                <a:ext cx="9525" cy="1076325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9360271" y="4268515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/>
                  <a:t>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0286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Single-Slit Interference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16100" y="1825625"/>
                <a:ext cx="4558196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Monochromatic point source (</a:t>
                </a:r>
                <a:r>
                  <a:rPr lang="el-GR" sz="2000" dirty="0"/>
                  <a:t>λ</a:t>
                </a:r>
                <a:r>
                  <a:rPr lang="en-US" sz="2000" dirty="0"/>
                  <a:t>)</a:t>
                </a:r>
              </a:p>
              <a:p>
                <a:pPr marL="0" indent="0">
                  <a:buNone/>
                </a:pPr>
                <a:r>
                  <a:rPr lang="en-US" sz="2000" dirty="0"/>
                  <a:t>Assume </a:t>
                </a:r>
                <a:r>
                  <a:rPr lang="en-US" sz="2000" i="1" dirty="0"/>
                  <a:t>L</a:t>
                </a:r>
                <a:r>
                  <a:rPr lang="en-US" sz="2000" dirty="0"/>
                  <a:t>&gt;&gt;</a:t>
                </a:r>
                <a:r>
                  <a:rPr lang="en-US" sz="2000" i="1" dirty="0"/>
                  <a:t>d</a:t>
                </a:r>
              </a:p>
              <a:p>
                <a:pPr marL="0" indent="0" algn="ctr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chemeClr val="accent1"/>
                    </a:solidFill>
                  </a:rPr>
                  <a:t>Minima</a:t>
                </a:r>
              </a:p>
              <a:p>
                <a:pPr marL="0" indent="0">
                  <a:buNone/>
                </a:pPr>
                <a:r>
                  <a:rPr lang="en-US" sz="2000" b="0" dirty="0"/>
                  <a:t>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𝑎𝑠𝑖𝑛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chemeClr val="accent1"/>
                    </a:solidFill>
                  </a:rPr>
                  <a:t>Maxima</a:t>
                </a:r>
              </a:p>
              <a:p>
                <a:pPr marL="0" indent="0">
                  <a:buNone/>
                </a:pPr>
                <a:r>
                  <a:rPr lang="en-US" sz="2000" dirty="0"/>
                  <a:t>	no simple formula</a:t>
                </a:r>
              </a:p>
              <a:p>
                <a:pPr marL="0" indent="0">
                  <a:buNone/>
                </a:pPr>
                <a:r>
                  <a:rPr lang="en-US" sz="2000" dirty="0"/>
                  <a:t>	central max at center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16100" y="1825625"/>
                <a:ext cx="4558196" cy="4351338"/>
              </a:xfrm>
              <a:blipFill>
                <a:blip r:embed="rId2"/>
                <a:stretch>
                  <a:fillRect l="-1471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5886933" y="1825625"/>
            <a:ext cx="3434867" cy="4219575"/>
            <a:chOff x="7004533" y="1825625"/>
            <a:chExt cx="3434867" cy="4219575"/>
          </a:xfrm>
        </p:grpSpPr>
        <p:sp>
          <p:nvSpPr>
            <p:cNvPr id="44" name="TextBox 43"/>
            <p:cNvSpPr txBox="1"/>
            <p:nvPr/>
          </p:nvSpPr>
          <p:spPr>
            <a:xfrm>
              <a:off x="7004533" y="4014085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a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7540042" y="1825625"/>
              <a:ext cx="4" cy="19581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540042" y="4487544"/>
              <a:ext cx="4" cy="155765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0439399" y="1825625"/>
              <a:ext cx="1" cy="42195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7540042" y="4190696"/>
              <a:ext cx="289935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7540043" y="2920045"/>
              <a:ext cx="2899354" cy="1397524"/>
              <a:chOff x="7540043" y="2183445"/>
              <a:chExt cx="2899354" cy="1397524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7540046" y="2183445"/>
                <a:ext cx="2899351" cy="122916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7540043" y="3374384"/>
                <a:ext cx="2899354" cy="38223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Arc 37"/>
              <p:cNvSpPr/>
              <p:nvPr/>
            </p:nvSpPr>
            <p:spPr>
              <a:xfrm>
                <a:off x="7988102" y="3173358"/>
                <a:ext cx="239494" cy="40761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227596" y="3047193"/>
                <a:ext cx="226938" cy="376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ϴ</a:t>
                </a:r>
                <a:endParaRPr lang="en-US" dirty="0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>
            <a:xfrm flipH="1">
              <a:off x="7339433" y="3909958"/>
              <a:ext cx="6563" cy="57758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8817215" y="4203430"/>
              <a:ext cx="208878" cy="376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8799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Diffraction by a Circular Aperture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09700" y="2143125"/>
                <a:ext cx="5187967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GRE only tests limiting case of the first diffraction minima.</a:t>
                </a:r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chemeClr val="accent1"/>
                    </a:solidFill>
                  </a:rPr>
                  <a:t>First Circular Diffraction Minima</a:t>
                </a:r>
              </a:p>
              <a:p>
                <a:pPr marL="0" indent="0">
                  <a:buNone/>
                </a:pPr>
                <a:r>
                  <a:rPr lang="en-US" sz="2400" b="0" dirty="0"/>
                  <a:t>	</a:t>
                </a:r>
                <a:r>
                  <a:rPr lang="en-US" sz="2000" b="0" i="1" dirty="0"/>
                  <a:t>D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=1.22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9700" y="2143125"/>
                <a:ext cx="5187967" cy="4351338"/>
              </a:xfrm>
              <a:blipFill>
                <a:blip r:embed="rId2"/>
                <a:stretch>
                  <a:fillRect l="-1175" t="-1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21000" r="57575"/>
          <a:stretch/>
        </p:blipFill>
        <p:spPr>
          <a:xfrm>
            <a:off x="6096000" y="2008188"/>
            <a:ext cx="2717866" cy="3795712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8997999" y="2527300"/>
            <a:ext cx="1727134" cy="1882775"/>
            <a:chOff x="9366299" y="749300"/>
            <a:chExt cx="1727134" cy="1882775"/>
          </a:xfrm>
        </p:grpSpPr>
        <p:grpSp>
          <p:nvGrpSpPr>
            <p:cNvPr id="18" name="Group 17"/>
            <p:cNvGrpSpPr/>
            <p:nvPr/>
          </p:nvGrpSpPr>
          <p:grpSpPr>
            <a:xfrm>
              <a:off x="9366299" y="749300"/>
              <a:ext cx="1727134" cy="1882775"/>
              <a:chOff x="8921799" y="2107603"/>
              <a:chExt cx="1727134" cy="188277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8921799" y="2107603"/>
                <a:ext cx="1727134" cy="188277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9283733" y="2529284"/>
                <a:ext cx="1003267" cy="103941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1" name="Straight Arrow Connector 20"/>
            <p:cNvCxnSpPr>
              <a:stCxn id="17" idx="2"/>
            </p:cNvCxnSpPr>
            <p:nvPr/>
          </p:nvCxnSpPr>
          <p:spPr>
            <a:xfrm flipV="1">
              <a:off x="9728233" y="1690687"/>
              <a:ext cx="1003267" cy="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0066199" y="1362908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D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781800" y="5511800"/>
            <a:ext cx="389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(Left) The resultant diffraction pattern of a circular aperture.</a:t>
            </a:r>
          </a:p>
          <a:p>
            <a:r>
              <a:rPr lang="en-US" sz="1200" i="1" dirty="0"/>
              <a:t>(Right) A circular aperture.</a:t>
            </a:r>
          </a:p>
        </p:txBody>
      </p:sp>
    </p:spTree>
    <p:extLst>
      <p:ext uri="{BB962C8B-B14F-4D97-AF65-F5344CB8AC3E}">
        <p14:creationId xmlns:p14="http://schemas.microsoft.com/office/powerpoint/2010/main" val="2256647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Bragg Diffraction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16100" y="1825625"/>
                <a:ext cx="4558196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X-rays incident on a crystal lattice.</a:t>
                </a:r>
              </a:p>
              <a:p>
                <a:pPr marL="0" indent="0">
                  <a:buNone/>
                </a:pPr>
                <a:r>
                  <a:rPr lang="en-US" sz="2000" dirty="0"/>
                  <a:t>Like double-slit, interfere by </a:t>
                </a:r>
                <a:r>
                  <a:rPr lang="en-US" sz="2000" dirty="0" err="1"/>
                  <a:t>pld</a:t>
                </a:r>
                <a:r>
                  <a:rPr lang="en-US" sz="2000" dirty="0"/>
                  <a:t>.</a:t>
                </a:r>
              </a:p>
              <a:p>
                <a:pPr marL="0" indent="0" algn="ctr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chemeClr val="accent1"/>
                    </a:solidFill>
                  </a:rPr>
                  <a:t>Maxima</a:t>
                </a:r>
              </a:p>
              <a:p>
                <a:pPr marL="0" indent="0">
                  <a:buNone/>
                </a:pPr>
                <a:r>
                  <a:rPr lang="en-US" sz="2000" b="0" dirty="0"/>
                  <a:t>	</a:t>
                </a:r>
                <a:r>
                  <a:rPr lang="en-US" sz="2000" b="0" i="1" dirty="0"/>
                  <a:t>d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16100" y="1825625"/>
                <a:ext cx="4558196" cy="4351338"/>
              </a:xfrm>
              <a:blipFill>
                <a:blip r:embed="rId2"/>
                <a:stretch>
                  <a:fillRect l="-1471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12018" r="52083" b="32955"/>
          <a:stretch/>
        </p:blipFill>
        <p:spPr>
          <a:xfrm>
            <a:off x="5803900" y="1690688"/>
            <a:ext cx="5549900" cy="358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89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819400"/>
            <a:ext cx="7772400" cy="2193926"/>
          </a:xfrm>
        </p:spPr>
        <p:txBody>
          <a:bodyPr>
            <a:normAutofit fontScale="90000"/>
          </a:bodyPr>
          <a:lstStyle/>
          <a:p>
            <a:r>
              <a:rPr lang="en-US" dirty="0"/>
              <a:t>Geometric Optics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Assorted Topics</a:t>
            </a:r>
          </a:p>
        </p:txBody>
      </p:sp>
    </p:spTree>
    <p:extLst>
      <p:ext uri="{BB962C8B-B14F-4D97-AF65-F5344CB8AC3E}">
        <p14:creationId xmlns:p14="http://schemas.microsoft.com/office/powerpoint/2010/main" val="1586503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&amp; Refraction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5029200" y="4876800"/>
          <a:ext cx="4876800" cy="93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130040" imgH="215640" progId="Equation.3">
                  <p:embed/>
                </p:oleObj>
              </mc:Choice>
              <mc:Fallback>
                <p:oleObj name="Equation" r:id="rId3" imgW="1130040" imgH="215640" progId="Equation.3">
                  <p:embed/>
                  <p:pic>
                    <p:nvPicPr>
                      <p:cNvPr id="4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876800"/>
                        <a:ext cx="4876800" cy="9309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3" name="Content Placeholder 3"/>
          <p:cNvGraphicFramePr>
            <a:graphicFrameLocks noChangeAspect="1"/>
          </p:cNvGraphicFramePr>
          <p:nvPr/>
        </p:nvGraphicFramePr>
        <p:xfrm>
          <a:off x="2133600" y="2627862"/>
          <a:ext cx="2090736" cy="110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431640" imgH="228600" progId="Equation.3">
                  <p:embed/>
                </p:oleObj>
              </mc:Choice>
              <mc:Fallback>
                <p:oleObj name="Equation" r:id="rId5" imgW="431640" imgH="228600" progId="Equation.3">
                  <p:embed/>
                  <p:pic>
                    <p:nvPicPr>
                      <p:cNvPr id="92163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27862"/>
                        <a:ext cx="2090736" cy="11059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5029200" y="6096000"/>
          <a:ext cx="4876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1422360" imgH="177480" progId="Equation.3">
                  <p:embed/>
                </p:oleObj>
              </mc:Choice>
              <mc:Fallback>
                <p:oleObj name="Equation" r:id="rId7" imgW="1422360" imgH="177480" progId="Equation.3">
                  <p:embed/>
                  <p:pic>
                    <p:nvPicPr>
                      <p:cNvPr id="921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6096000"/>
                        <a:ext cx="4876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66" name="Picture 6" descr="https://upload.wikimedia.org/wikipedia/commons/thumb/6/65/Reflection_and_refraction.svg/2000px-Reflection_and_refraction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80254" y="1447800"/>
            <a:ext cx="6087746" cy="3372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01269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Lens Equation</a:t>
            </a: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</p:nvPr>
        </p:nvGraphicFramePr>
        <p:xfrm>
          <a:off x="6477000" y="4548188"/>
          <a:ext cx="3657600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787320" imgH="431640" progId="Equation.3">
                  <p:embed/>
                </p:oleObj>
              </mc:Choice>
              <mc:Fallback>
                <p:oleObj name="Equation" r:id="rId3" imgW="787320" imgH="431640" progId="Equation.3">
                  <p:embed/>
                  <p:pic>
                    <p:nvPicPr>
                      <p:cNvPr id="5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548188"/>
                        <a:ext cx="3657600" cy="20050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Content Placeholder 4"/>
          <p:cNvGraphicFramePr>
            <a:graphicFrameLocks noChangeAspect="1"/>
          </p:cNvGraphicFramePr>
          <p:nvPr/>
        </p:nvGraphicFramePr>
        <p:xfrm>
          <a:off x="1905001" y="4568689"/>
          <a:ext cx="3810000" cy="2060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1244520" imgH="672840" progId="Equation.3">
                  <p:embed/>
                </p:oleObj>
              </mc:Choice>
              <mc:Fallback>
                <p:oleObj name="Equation" r:id="rId5" imgW="1244520" imgH="672840" progId="Equation.3">
                  <p:embed/>
                  <p:pic>
                    <p:nvPicPr>
                      <p:cNvPr id="93188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4568689"/>
                        <a:ext cx="3810000" cy="20607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19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29688" y="1352550"/>
            <a:ext cx="8357313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966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Damped Oscillations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Newton’s Second Law: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̈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Equations of Motion: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281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Lensmaker’s</a:t>
            </a:r>
            <a:r>
              <a:rPr lang="en-US" dirty="0"/>
              <a:t> Equation</a:t>
            </a:r>
          </a:p>
        </p:txBody>
      </p:sp>
      <p:graphicFrame>
        <p:nvGraphicFramePr>
          <p:cNvPr id="94211" name="Content Placeholder 3"/>
          <p:cNvGraphicFramePr>
            <a:graphicFrameLocks noChangeAspect="1"/>
          </p:cNvGraphicFramePr>
          <p:nvPr/>
        </p:nvGraphicFramePr>
        <p:xfrm>
          <a:off x="5731650" y="2977380"/>
          <a:ext cx="4783950" cy="1747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320480" imgH="482400" progId="Equation.3">
                  <p:embed/>
                </p:oleObj>
              </mc:Choice>
              <mc:Fallback>
                <p:oleObj name="Equation" r:id="rId3" imgW="1320480" imgH="482400" progId="Equation.3">
                  <p:embed/>
                  <p:pic>
                    <p:nvPicPr>
                      <p:cNvPr id="94211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1650" y="2977380"/>
                        <a:ext cx="4783950" cy="174702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2" name="Content Placeholder 3"/>
          <p:cNvGraphicFramePr>
            <a:graphicFrameLocks noChangeAspect="1"/>
          </p:cNvGraphicFramePr>
          <p:nvPr/>
        </p:nvGraphicFramePr>
        <p:xfrm>
          <a:off x="1905000" y="4572001"/>
          <a:ext cx="4419600" cy="1937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1447560" imgH="634680" progId="Equation.3">
                  <p:embed/>
                </p:oleObj>
              </mc:Choice>
              <mc:Fallback>
                <p:oleObj name="Equation" r:id="rId5" imgW="1447560" imgH="634680" progId="Equation.3">
                  <p:embed/>
                  <p:pic>
                    <p:nvPicPr>
                      <p:cNvPr id="94212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572001"/>
                        <a:ext cx="4419600" cy="19370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8" name="Object 10"/>
          <p:cNvGraphicFramePr>
            <a:graphicFrameLocks noChangeAspect="1"/>
          </p:cNvGraphicFramePr>
          <p:nvPr/>
        </p:nvGraphicFramePr>
        <p:xfrm>
          <a:off x="7315201" y="4949826"/>
          <a:ext cx="1373187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431640" imgH="215640" progId="Equation.3">
                  <p:embed/>
                </p:oleObj>
              </mc:Choice>
              <mc:Fallback>
                <p:oleObj name="Equation" r:id="rId7" imgW="431640" imgH="215640" progId="Equation.3">
                  <p:embed/>
                  <p:pic>
                    <p:nvPicPr>
                      <p:cNvPr id="942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1" y="4949826"/>
                        <a:ext cx="1373187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9" name="Object 11"/>
          <p:cNvGraphicFramePr>
            <a:graphicFrameLocks noChangeAspect="1"/>
          </p:cNvGraphicFramePr>
          <p:nvPr/>
        </p:nvGraphicFramePr>
        <p:xfrm>
          <a:off x="7294563" y="5715001"/>
          <a:ext cx="141446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9" imgW="444240" imgH="215640" progId="Equation.3">
                  <p:embed/>
                </p:oleObj>
              </mc:Choice>
              <mc:Fallback>
                <p:oleObj name="Equation" r:id="rId9" imgW="444240" imgH="215640" progId="Equation.3">
                  <p:embed/>
                  <p:pic>
                    <p:nvPicPr>
                      <p:cNvPr id="942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4563" y="5715001"/>
                        <a:ext cx="1414462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220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33550" y="1600201"/>
            <a:ext cx="39814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2280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Rayleigh Scattering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905000" y="2819400"/>
          <a:ext cx="3657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723600" imgH="241200" progId="Equation.3">
                  <p:embed/>
                </p:oleObj>
              </mc:Choice>
              <mc:Fallback>
                <p:oleObj name="Equation" r:id="rId3" imgW="723600" imgH="241200" progId="Equation.3">
                  <p:embed/>
                  <p:pic>
                    <p:nvPicPr>
                      <p:cNvPr id="4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19400"/>
                        <a:ext cx="3657600" cy="1219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401" y="1741488"/>
          <a:ext cx="243363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558720" imgH="177480" progId="Equation.3">
                  <p:embed/>
                </p:oleObj>
              </mc:Choice>
              <mc:Fallback>
                <p:oleObj name="Equation" r:id="rId5" imgW="558720" imgH="177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1741488"/>
                        <a:ext cx="2433637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1" y="4551433"/>
          <a:ext cx="3124200" cy="2057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1002960" imgH="660240" progId="Equation.3">
                  <p:embed/>
                </p:oleObj>
              </mc:Choice>
              <mc:Fallback>
                <p:oleObj name="Equation" r:id="rId7" imgW="1002960" imgH="660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4551433"/>
                        <a:ext cx="3124200" cy="2057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6270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72920" y="2209800"/>
            <a:ext cx="5095081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296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Doppler Effect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447801"/>
          <a:ext cx="3962400" cy="2008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952200" imgH="482400" progId="Equation.3">
                  <p:embed/>
                </p:oleObj>
              </mc:Choice>
              <mc:Fallback>
                <p:oleObj name="Equation" r:id="rId3" imgW="952200" imgH="482400" progId="Equation.3">
                  <p:embed/>
                  <p:pic>
                    <p:nvPicPr>
                      <p:cNvPr id="4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1"/>
                        <a:ext cx="3962400" cy="200802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1828800" y="3668714"/>
          <a:ext cx="4191000" cy="318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1485720" imgH="1130040" progId="Equation.3">
                  <p:embed/>
                </p:oleObj>
              </mc:Choice>
              <mc:Fallback>
                <p:oleObj name="Equation" r:id="rId5" imgW="1485720" imgH="1130040" progId="Equation.3">
                  <p:embed/>
                  <p:pic>
                    <p:nvPicPr>
                      <p:cNvPr id="983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68714"/>
                        <a:ext cx="4191000" cy="318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1905000"/>
            <a:ext cx="366288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6248400" y="5062372"/>
          <a:ext cx="4191000" cy="1509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8" imgW="1269720" imgH="457200" progId="Equation.3">
                  <p:embed/>
                </p:oleObj>
              </mc:Choice>
              <mc:Fallback>
                <p:oleObj name="Equation" r:id="rId8" imgW="1269720" imgH="457200" progId="Equation.3">
                  <p:embed/>
                  <p:pic>
                    <p:nvPicPr>
                      <p:cNvPr id="983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062372"/>
                        <a:ext cx="4191000" cy="1509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598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47801"/>
            <a:ext cx="73533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Sound Waves</a:t>
            </a:r>
          </a:p>
        </p:txBody>
      </p:sp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8353425" y="2794001"/>
          <a:ext cx="15509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469800" imgH="177480" progId="Equation.3">
                  <p:embed/>
                </p:oleObj>
              </mc:Choice>
              <mc:Fallback>
                <p:oleObj name="Equation" r:id="rId4" imgW="469800" imgH="177480" progId="Equation.3">
                  <p:embed/>
                  <p:pic>
                    <p:nvPicPr>
                      <p:cNvPr id="972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3425" y="2794001"/>
                        <a:ext cx="1550988" cy="587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8353425" y="5537201"/>
          <a:ext cx="15509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6" imgW="469800" imgH="177480" progId="Equation.3">
                  <p:embed/>
                </p:oleObj>
              </mc:Choice>
              <mc:Fallback>
                <p:oleObj name="Equation" r:id="rId6" imgW="469800" imgH="177480" progId="Equation.3">
                  <p:embed/>
                  <p:pic>
                    <p:nvPicPr>
                      <p:cNvPr id="972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3425" y="5537201"/>
                        <a:ext cx="1550988" cy="587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16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Underdamped: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31167"/>
                <a:ext cx="5335385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Solution: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31167"/>
                <a:ext cx="5335385" cy="4351338"/>
              </a:xfrm>
              <a:blipFill>
                <a:blip r:embed="rId3"/>
                <a:stretch>
                  <a:fillRect l="-2400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5847" y="2011818"/>
            <a:ext cx="4573042" cy="284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7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Overdamped: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31167"/>
                <a:ext cx="5335385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Solution: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Will not oscillate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31167"/>
                <a:ext cx="5335385" cy="4351338"/>
              </a:xfrm>
              <a:blipFill>
                <a:blip r:embed="rId3"/>
                <a:stretch>
                  <a:fillRect l="-2400" t="-2241" b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4105" y="2335546"/>
            <a:ext cx="4573042" cy="289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9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Critically Damped: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263429"/>
                <a:ext cx="5335385" cy="321742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Solution: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Will reach equilibrium in the minimum amount of time.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263429"/>
                <a:ext cx="5335385" cy="3217429"/>
              </a:xfrm>
              <a:blipFill>
                <a:blip r:embed="rId3"/>
                <a:stretch>
                  <a:fillRect l="-2400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7261" y="2263429"/>
            <a:ext cx="4573042" cy="29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6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Damped and Driven Oscillations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Newton’s Second Law: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̈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Equations of Motion: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Solutions: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b="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35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Resonance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1455131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145513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901931" y="30162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Quality Factor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11833" y="4746567"/>
                <a:ext cx="1257203" cy="8105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833" y="4746567"/>
                <a:ext cx="1257203" cy="8105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23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Oscillations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RLC Circuit:</a:t>
                </a:r>
              </a:p>
              <a:p>
                <a:pPr marL="0" indent="0" algn="ctr">
                  <a:buNone/>
                </a:pPr>
                <a:r>
                  <a:rPr lang="en-US" dirty="0"/>
                  <a:t>Resistor: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𝑖𝑅</m:t>
                    </m:r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Capacitor: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Inductor: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EOM: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acc>
                        <m:accPr>
                          <m:chr m:val="̈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4200698" y="5115098"/>
            <a:ext cx="0" cy="537557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073535" y="5115098"/>
            <a:ext cx="0" cy="537557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79869" y="5270269"/>
            <a:ext cx="1" cy="340822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846916" y="5213465"/>
            <a:ext cx="13855" cy="43919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037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710</Words>
  <Application>Microsoft Office PowerPoint</Application>
  <PresentationFormat>Widescreen</PresentationFormat>
  <Paragraphs>194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Office Theme</vt:lpstr>
      <vt:lpstr>Equation</vt:lpstr>
      <vt:lpstr>Oscillations</vt:lpstr>
      <vt:lpstr>Simple Harmonic Oscillator (SHO)</vt:lpstr>
      <vt:lpstr>Damped Oscillations</vt:lpstr>
      <vt:lpstr>Underdamped: β&lt;ω_0</vt:lpstr>
      <vt:lpstr>Overdamped: β&gt;ω_0</vt:lpstr>
      <vt:lpstr>Critically Damped: β=ω_0</vt:lpstr>
      <vt:lpstr>Damped and Driven Oscillations</vt:lpstr>
      <vt:lpstr>Resonance</vt:lpstr>
      <vt:lpstr>Electrical Oscillations</vt:lpstr>
      <vt:lpstr>Properties of Waves</vt:lpstr>
      <vt:lpstr>The Wave Equation</vt:lpstr>
      <vt:lpstr>The Wave Equation</vt:lpstr>
      <vt:lpstr>Basic Equations</vt:lpstr>
      <vt:lpstr>Basic Equations</vt:lpstr>
      <vt:lpstr>Phase and Group Velocity</vt:lpstr>
      <vt:lpstr>Poynting Vector</vt:lpstr>
      <vt:lpstr>Malus’s Law</vt:lpstr>
      <vt:lpstr>Malus’s Law</vt:lpstr>
      <vt:lpstr>Malus’s Law</vt:lpstr>
      <vt:lpstr>Brewster’s Angle</vt:lpstr>
      <vt:lpstr>Interference and Diffraction</vt:lpstr>
      <vt:lpstr>Interference </vt:lpstr>
      <vt:lpstr>Double-Slit Interference</vt:lpstr>
      <vt:lpstr>Single-Slit Interference</vt:lpstr>
      <vt:lpstr>Diffraction by a Circular Aperture</vt:lpstr>
      <vt:lpstr>Bragg Diffraction</vt:lpstr>
      <vt:lpstr>Geometric Optics  Assorted Topics</vt:lpstr>
      <vt:lpstr>Reflection &amp; Refraction</vt:lpstr>
      <vt:lpstr>Lens Equation</vt:lpstr>
      <vt:lpstr>Lensmaker’s Equation</vt:lpstr>
      <vt:lpstr>Rayleigh Scattering</vt:lpstr>
      <vt:lpstr>Doppler Effect</vt:lpstr>
      <vt:lpstr>Standing Sound Waves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Oscillations</dc:title>
  <dc:creator>David Chin</dc:creator>
  <cp:lastModifiedBy>David Chin</cp:lastModifiedBy>
  <cp:revision>9</cp:revision>
  <dcterms:created xsi:type="dcterms:W3CDTF">2016-09-19T02:50:37Z</dcterms:created>
  <dcterms:modified xsi:type="dcterms:W3CDTF">2016-09-21T17:24:47Z</dcterms:modified>
</cp:coreProperties>
</file>