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78" r:id="rId3"/>
    <p:sldId id="279" r:id="rId4"/>
    <p:sldId id="261" r:id="rId5"/>
    <p:sldId id="267" r:id="rId6"/>
    <p:sldId id="269" r:id="rId7"/>
    <p:sldId id="277" r:id="rId8"/>
    <p:sldId id="262" r:id="rId9"/>
    <p:sldId id="263" r:id="rId10"/>
    <p:sldId id="264" r:id="rId11"/>
    <p:sldId id="265" r:id="rId12"/>
    <p:sldId id="268"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EE760-D977-4B2B-A9FA-249068703E76}" type="datetimeFigureOut">
              <a:rPr lang="en-US" smtClean="0"/>
              <a:pPr/>
              <a:t>12/2/2015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353D9-17A5-4D7A-9698-25B04B9C12AF}" type="slidenum">
              <a:rPr lang="en-US" smtClean="0"/>
              <a:pPr/>
              <a:t>‹#›</a:t>
            </a:fld>
            <a:endParaRPr lang="en-US" dirty="0"/>
          </a:p>
        </p:txBody>
      </p:sp>
    </p:spTree>
    <p:extLst>
      <p:ext uri="{BB962C8B-B14F-4D97-AF65-F5344CB8AC3E}">
        <p14:creationId xmlns:p14="http://schemas.microsoft.com/office/powerpoint/2010/main" val="208847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353D9-17A5-4D7A-9698-25B04B9C12AF}" type="slidenum">
              <a:rPr lang="en-US" smtClean="0"/>
              <a:pPr/>
              <a:t>4</a:t>
            </a:fld>
            <a:endParaRPr lang="en-US" dirty="0"/>
          </a:p>
        </p:txBody>
      </p:sp>
    </p:spTree>
    <p:extLst>
      <p:ext uri="{BB962C8B-B14F-4D97-AF65-F5344CB8AC3E}">
        <p14:creationId xmlns:p14="http://schemas.microsoft.com/office/powerpoint/2010/main" val="229545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EBBBA-4472-46FD-818F-660EDF17CEB2}" type="slidenum">
              <a:rPr lang="en-US" smtClean="0"/>
              <a:pPr/>
              <a:t>‹#›</a:t>
            </a:fld>
            <a:endParaRPr lang="en-US" dirty="0"/>
          </a:p>
        </p:txBody>
      </p:sp>
      <p:pic>
        <p:nvPicPr>
          <p:cNvPr id="15" name="Picture 14"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16" name="Picture 15"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7" name="Picture 16"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8" name="Picture 17"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029D3-79F0-4066-8064-F5E9A871B0CB}"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EBBBA-4472-46FD-818F-660EDF17CE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029D3-79F0-4066-8064-F5E9A871B0CB}" type="datetimeFigureOut">
              <a:rPr lang="en-US" smtClean="0"/>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EBBBA-4472-46FD-818F-660EDF17CEB2}" type="slidenum">
              <a:rPr lang="en-US" smtClean="0"/>
              <a:pPr/>
              <a:t>‹#›</a:t>
            </a:fld>
            <a:endParaRPr lang="en-US" dirty="0"/>
          </a:p>
        </p:txBody>
      </p:sp>
      <p:pic>
        <p:nvPicPr>
          <p:cNvPr id="8" name="Picture 7" descr="SUNY_Blue_bar-01.jpg"/>
          <p:cNvPicPr>
            <a:picLocks noChangeAspect="1"/>
          </p:cNvPicPr>
          <p:nvPr userDrawn="1"/>
        </p:nvPicPr>
        <p:blipFill>
          <a:blip r:embed="rId13"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14"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15"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16" cstate="print"/>
          <a:stretch>
            <a:fillRect/>
          </a:stretch>
        </p:blipFill>
        <p:spPr>
          <a:xfrm>
            <a:off x="-16935" y="2367"/>
            <a:ext cx="9144000" cy="6858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_blue_bkgrnd-01.jpg"/>
          <p:cNvPicPr>
            <a:picLocks noChangeAspect="1"/>
          </p:cNvPicPr>
          <p:nvPr/>
        </p:nvPicPr>
        <p:blipFill>
          <a:blip r:embed="rId2" cstate="print"/>
          <a:stretch>
            <a:fillRect/>
          </a:stretch>
        </p:blipFill>
        <p:spPr>
          <a:xfrm>
            <a:off x="0" y="0"/>
            <a:ext cx="9144001" cy="6858001"/>
          </a:xfrm>
          <a:prstGeom prst="rect">
            <a:avLst/>
          </a:prstGeom>
        </p:spPr>
      </p:pic>
      <p:pic>
        <p:nvPicPr>
          <p:cNvPr id="6" name="Picture 5" descr="SUNY_trns_circles-01.png"/>
          <p:cNvPicPr>
            <a:picLocks noChangeAspect="1"/>
          </p:cNvPicPr>
          <p:nvPr/>
        </p:nvPicPr>
        <p:blipFill>
          <a:blip r:embed="rId3" cstate="print"/>
          <a:stretch>
            <a:fillRect/>
          </a:stretch>
        </p:blipFill>
        <p:spPr>
          <a:xfrm>
            <a:off x="0" y="1"/>
            <a:ext cx="9144001" cy="6858000"/>
          </a:xfrm>
          <a:prstGeom prst="rect">
            <a:avLst/>
          </a:prstGeom>
        </p:spPr>
      </p:pic>
      <p:pic>
        <p:nvPicPr>
          <p:cNvPr id="13" name="Picture 12" descr="SUNY_State_text-01.png"/>
          <p:cNvPicPr>
            <a:picLocks noChangeAspect="1"/>
          </p:cNvPicPr>
          <p:nvPr/>
        </p:nvPicPr>
        <p:blipFill>
          <a:blip r:embed="rId4" cstate="print"/>
          <a:stretch>
            <a:fillRect/>
          </a:stretch>
        </p:blipFill>
        <p:spPr>
          <a:xfrm>
            <a:off x="3817" y="-1"/>
            <a:ext cx="9144001" cy="6858001"/>
          </a:xfrm>
          <a:prstGeom prst="rect">
            <a:avLst/>
          </a:prstGeom>
        </p:spPr>
      </p:pic>
      <p:pic>
        <p:nvPicPr>
          <p:cNvPr id="14" name="Picture 13" descr="SUNY_Logo-01.png"/>
          <p:cNvPicPr>
            <a:picLocks noChangeAspect="1"/>
          </p:cNvPicPr>
          <p:nvPr/>
        </p:nvPicPr>
        <p:blipFill>
          <a:blip r:embed="rId5" cstate="print"/>
          <a:stretch>
            <a:fillRect/>
          </a:stretch>
        </p:blipFill>
        <p:spPr>
          <a:xfrm>
            <a:off x="0" y="-228600"/>
            <a:ext cx="9144001" cy="6858001"/>
          </a:xfrm>
          <a:prstGeom prst="rect">
            <a:avLst/>
          </a:prstGeom>
        </p:spPr>
      </p:pic>
      <p:sp>
        <p:nvSpPr>
          <p:cNvPr id="15" name="TextBox 14"/>
          <p:cNvSpPr txBox="1"/>
          <p:nvPr/>
        </p:nvSpPr>
        <p:spPr>
          <a:xfrm>
            <a:off x="2667000" y="2667000"/>
            <a:ext cx="5676891" cy="3170099"/>
          </a:xfrm>
          <a:prstGeom prst="rect">
            <a:avLst/>
          </a:prstGeom>
          <a:noFill/>
        </p:spPr>
        <p:txBody>
          <a:bodyPr wrap="square" rtlCol="0">
            <a:spAutoFit/>
          </a:bodyPr>
          <a:lstStyle/>
          <a:p>
            <a:pPr algn="ctr"/>
            <a:r>
              <a:rPr lang="en-US" sz="4000" b="1" dirty="0" smtClean="0">
                <a:solidFill>
                  <a:schemeClr val="bg1"/>
                </a:solidFill>
              </a:rPr>
              <a:t>Self Service: </a:t>
            </a:r>
          </a:p>
          <a:p>
            <a:pPr algn="ctr"/>
            <a:r>
              <a:rPr lang="en-US" sz="4000" b="1" dirty="0" smtClean="0">
                <a:solidFill>
                  <a:schemeClr val="bg1"/>
                </a:solidFill>
              </a:rPr>
              <a:t>Security </a:t>
            </a:r>
          </a:p>
          <a:p>
            <a:pPr algn="ctr"/>
            <a:r>
              <a:rPr lang="en-US" sz="4000" b="1" dirty="0" smtClean="0">
                <a:solidFill>
                  <a:schemeClr val="bg1"/>
                </a:solidFill>
              </a:rPr>
              <a:t>&amp;</a:t>
            </a:r>
          </a:p>
          <a:p>
            <a:pPr algn="ctr"/>
            <a:r>
              <a:rPr lang="en-US" sz="4000" b="1" dirty="0" smtClean="0">
                <a:solidFill>
                  <a:schemeClr val="bg1"/>
                </a:solidFill>
              </a:rPr>
              <a:t>View and Update Personal Information </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1676400"/>
          </a:xfrm>
        </p:spPr>
        <p:txBody>
          <a:bodyPr>
            <a:normAutofit fontScale="90000"/>
          </a:bodyPr>
          <a:lstStyle/>
          <a:p>
            <a:r>
              <a:rPr lang="en-US" sz="3200" u="sng" dirty="0" smtClean="0">
                <a:solidFill>
                  <a:schemeClr val="bg1"/>
                </a:solidFill>
              </a:rPr>
              <a:t>Update Address continued:</a:t>
            </a:r>
            <a:r>
              <a:rPr lang="en-US" sz="3200" dirty="0" smtClean="0">
                <a:solidFill>
                  <a:schemeClr val="bg1"/>
                </a:solidFill>
              </a:rPr>
              <a:t/>
            </a:r>
            <a:br>
              <a:rPr lang="en-US" sz="3200" dirty="0" smtClean="0">
                <a:solidFill>
                  <a:schemeClr val="bg1"/>
                </a:solidFill>
              </a:rPr>
            </a:br>
            <a:r>
              <a:rPr lang="en-US" sz="3600" dirty="0" smtClean="0">
                <a:solidFill>
                  <a:schemeClr val="bg1"/>
                </a:solidFill>
              </a:rPr>
              <a:t/>
            </a:r>
            <a:br>
              <a:rPr lang="en-US" sz="3600" dirty="0" smtClean="0">
                <a:solidFill>
                  <a:schemeClr val="bg1"/>
                </a:solidFill>
              </a:rPr>
            </a:br>
            <a:r>
              <a:rPr lang="en-US" sz="2000" dirty="0" smtClean="0"/>
              <a:t>If address change is complete, simply select the Home Page button to go back to the home page, or Logoff. </a:t>
            </a:r>
            <a:br>
              <a:rPr lang="en-US" sz="2000" dirty="0" smtClean="0"/>
            </a:br>
            <a:r>
              <a:rPr lang="en-US" sz="2000" dirty="0" smtClean="0"/>
              <a:t>** Please click and print the Address Change Checklist for your reference.**</a:t>
            </a:r>
            <a:endParaRPr lang="en-US"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66800" y="2209800"/>
            <a:ext cx="7058705" cy="4525963"/>
          </a:xfrm>
          <a:prstGeom prst="rect">
            <a:avLst/>
          </a:prstGeom>
          <a:noFill/>
          <a:ln w="9525">
            <a:noFill/>
            <a:miter lim="800000"/>
            <a:headEnd/>
            <a:tailEnd/>
          </a:ln>
        </p:spPr>
      </p:pic>
      <p:sp>
        <p:nvSpPr>
          <p:cNvPr id="20" name="Notched Right Arrow 19"/>
          <p:cNvSpPr/>
          <p:nvPr/>
        </p:nvSpPr>
        <p:spPr>
          <a:xfrm flipH="1">
            <a:off x="2667000" y="5943600"/>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Home Page or Logoff</a:t>
            </a:r>
            <a:endParaRPr lang="en-US" sz="1100" b="1" dirty="0"/>
          </a:p>
        </p:txBody>
      </p:sp>
      <p:sp>
        <p:nvSpPr>
          <p:cNvPr id="7" name="Notched Right Arrow 6"/>
          <p:cNvSpPr/>
          <p:nvPr/>
        </p:nvSpPr>
        <p:spPr>
          <a:xfrm rot="2001144" flipH="1">
            <a:off x="2519792" y="3347188"/>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Address Checklist - PDF</a:t>
            </a:r>
            <a:endParaRPr lang="en-US" sz="11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u="sng" dirty="0" smtClean="0">
                <a:solidFill>
                  <a:schemeClr val="bg1"/>
                </a:solidFill>
              </a:rPr>
              <a:t>QAS Validation:</a:t>
            </a:r>
            <a:endParaRPr lang="en-US" sz="3200" u="sng" dirty="0">
              <a:solidFill>
                <a:schemeClr val="bg1"/>
              </a:solidFill>
            </a:endParaRPr>
          </a:p>
        </p:txBody>
      </p:sp>
      <p:sp>
        <p:nvSpPr>
          <p:cNvPr id="6" name="Content Placeholder 5"/>
          <p:cNvSpPr>
            <a:spLocks noGrp="1"/>
          </p:cNvSpPr>
          <p:nvPr>
            <p:ph sz="half" idx="2"/>
          </p:nvPr>
        </p:nvSpPr>
        <p:spPr/>
        <p:txBody>
          <a:bodyPr>
            <a:normAutofit fontScale="92500" lnSpcReduction="10000"/>
          </a:bodyPr>
          <a:lstStyle/>
          <a:p>
            <a:r>
              <a:rPr lang="en-US" sz="1400" dirty="0">
                <a:latin typeface="+mj-lt"/>
              </a:rPr>
              <a:t>If the </a:t>
            </a:r>
            <a:r>
              <a:rPr lang="en-US" sz="1400" dirty="0" smtClean="0">
                <a:latin typeface="+mj-lt"/>
              </a:rPr>
              <a:t>address entered </a:t>
            </a:r>
            <a:r>
              <a:rPr lang="en-US" sz="1400" dirty="0">
                <a:latin typeface="+mj-lt"/>
              </a:rPr>
              <a:t>is unable to be </a:t>
            </a:r>
            <a:r>
              <a:rPr lang="en-US" sz="1400" dirty="0" smtClean="0">
                <a:latin typeface="+mj-lt"/>
              </a:rPr>
              <a:t>validated by QAS, </a:t>
            </a:r>
            <a:r>
              <a:rPr lang="en-US" sz="1400" dirty="0">
                <a:latin typeface="+mj-lt"/>
              </a:rPr>
              <a:t>a pop up box will appear with a drop down of valid addresses for the employee to choose </a:t>
            </a:r>
            <a:r>
              <a:rPr lang="en-US" sz="1400" dirty="0" smtClean="0">
                <a:latin typeface="+mj-lt"/>
              </a:rPr>
              <a:t>from (shown).</a:t>
            </a:r>
            <a:endParaRPr lang="en-US" sz="1400" dirty="0">
              <a:latin typeface="+mj-lt"/>
            </a:endParaRPr>
          </a:p>
          <a:p>
            <a:r>
              <a:rPr lang="en-US" sz="1400" dirty="0" smtClean="0">
                <a:latin typeface="+mj-lt"/>
              </a:rPr>
              <a:t>If an employee chooses to select an address from </a:t>
            </a:r>
            <a:r>
              <a:rPr lang="en-US" sz="1400" dirty="0">
                <a:latin typeface="+mj-lt"/>
              </a:rPr>
              <a:t>the drop down </a:t>
            </a:r>
            <a:r>
              <a:rPr lang="en-US" sz="1400" dirty="0" smtClean="0">
                <a:latin typeface="+mj-lt"/>
              </a:rPr>
              <a:t>selection </a:t>
            </a:r>
            <a:r>
              <a:rPr lang="en-US" sz="1400" dirty="0">
                <a:latin typeface="+mj-lt"/>
              </a:rPr>
              <a:t>and click </a:t>
            </a:r>
            <a:r>
              <a:rPr lang="en-US" sz="1400" dirty="0" smtClean="0">
                <a:latin typeface="+mj-lt"/>
              </a:rPr>
              <a:t>SELECT ADDRESS,  </a:t>
            </a:r>
            <a:r>
              <a:rPr lang="en-US" sz="1400" dirty="0">
                <a:latin typeface="+mj-lt"/>
              </a:rPr>
              <a:t>QAS will then validate the address and show the validation status as verified.</a:t>
            </a:r>
          </a:p>
          <a:p>
            <a:r>
              <a:rPr lang="en-US" sz="1400" dirty="0">
                <a:latin typeface="+mj-lt"/>
              </a:rPr>
              <a:t>If the employee </a:t>
            </a:r>
            <a:r>
              <a:rPr lang="en-US" sz="1400" dirty="0" smtClean="0">
                <a:latin typeface="+mj-lt"/>
              </a:rPr>
              <a:t>selects </a:t>
            </a:r>
            <a:r>
              <a:rPr lang="en-US" sz="1400" dirty="0">
                <a:latin typeface="+mj-lt"/>
              </a:rPr>
              <a:t>KEEP </a:t>
            </a:r>
            <a:r>
              <a:rPr lang="en-US" sz="1400" dirty="0" smtClean="0">
                <a:latin typeface="+mj-lt"/>
              </a:rPr>
              <a:t>ADDRESS, QAS </a:t>
            </a:r>
            <a:r>
              <a:rPr lang="en-US" sz="1400" dirty="0">
                <a:latin typeface="+mj-lt"/>
              </a:rPr>
              <a:t>is unable to </a:t>
            </a:r>
            <a:r>
              <a:rPr lang="en-US" sz="1400" dirty="0" smtClean="0">
                <a:latin typeface="+mj-lt"/>
              </a:rPr>
              <a:t>validate </a:t>
            </a:r>
            <a:r>
              <a:rPr lang="en-US" sz="1400" dirty="0">
                <a:latin typeface="+mj-lt"/>
              </a:rPr>
              <a:t>the address </a:t>
            </a:r>
            <a:r>
              <a:rPr lang="en-US" sz="1400" dirty="0" smtClean="0">
                <a:latin typeface="+mj-lt"/>
              </a:rPr>
              <a:t>and consequently the validation </a:t>
            </a:r>
            <a:r>
              <a:rPr lang="en-US" sz="1400" dirty="0">
                <a:latin typeface="+mj-lt"/>
              </a:rPr>
              <a:t>field will change to Skip Validation, which will allow the employee to accept address as entered.  </a:t>
            </a:r>
          </a:p>
          <a:p>
            <a:r>
              <a:rPr lang="en-US" sz="1400" dirty="0">
                <a:latin typeface="+mj-lt"/>
              </a:rPr>
              <a:t>If an employee enters an address that QAS is not able to validate, </a:t>
            </a:r>
            <a:r>
              <a:rPr lang="en-US" sz="1400" dirty="0" smtClean="0">
                <a:latin typeface="+mj-lt"/>
              </a:rPr>
              <a:t>the </a:t>
            </a:r>
            <a:r>
              <a:rPr lang="en-US" sz="1400" dirty="0">
                <a:latin typeface="+mj-lt"/>
              </a:rPr>
              <a:t>following </a:t>
            </a:r>
            <a:r>
              <a:rPr lang="en-US" sz="1400" dirty="0" smtClean="0">
                <a:latin typeface="+mj-lt"/>
              </a:rPr>
              <a:t>message will be received:</a:t>
            </a:r>
          </a:p>
          <a:p>
            <a:pPr algn="ctr">
              <a:buNone/>
            </a:pPr>
            <a:r>
              <a:rPr lang="en-US" sz="1400" i="1" dirty="0" smtClean="0">
                <a:solidFill>
                  <a:schemeClr val="accent1">
                    <a:lumMod val="75000"/>
                  </a:schemeClr>
                </a:solidFill>
                <a:latin typeface="+mj-lt"/>
              </a:rPr>
              <a:t>The </a:t>
            </a:r>
            <a:r>
              <a:rPr lang="en-US" sz="1400" i="1" dirty="0">
                <a:solidFill>
                  <a:schemeClr val="accent1">
                    <a:lumMod val="75000"/>
                  </a:schemeClr>
                </a:solidFill>
                <a:latin typeface="+mj-lt"/>
              </a:rPr>
              <a:t>address entered could not be validated. </a:t>
            </a:r>
            <a:r>
              <a:rPr lang="en-US" sz="1400" i="1" dirty="0" smtClean="0">
                <a:solidFill>
                  <a:schemeClr val="accent1">
                    <a:lumMod val="75000"/>
                  </a:schemeClr>
                </a:solidFill>
                <a:latin typeface="+mj-lt"/>
              </a:rPr>
              <a:t>Please</a:t>
            </a:r>
          </a:p>
          <a:p>
            <a:pPr algn="ctr">
              <a:buNone/>
            </a:pPr>
            <a:r>
              <a:rPr lang="en-US" sz="1400" i="1" dirty="0" smtClean="0">
                <a:solidFill>
                  <a:schemeClr val="accent1">
                    <a:lumMod val="75000"/>
                  </a:schemeClr>
                </a:solidFill>
                <a:latin typeface="+mj-lt"/>
              </a:rPr>
              <a:t>confirm </a:t>
            </a:r>
            <a:r>
              <a:rPr lang="en-US" sz="1400" i="1" dirty="0">
                <a:solidFill>
                  <a:schemeClr val="accent1">
                    <a:lumMod val="75000"/>
                  </a:schemeClr>
                </a:solidFill>
                <a:latin typeface="+mj-lt"/>
              </a:rPr>
              <a:t>that you have given a valid street address</a:t>
            </a:r>
          </a:p>
          <a:p>
            <a:pPr algn="ctr">
              <a:buNone/>
            </a:pPr>
            <a:r>
              <a:rPr lang="en-US" sz="1400" b="1" i="1" dirty="0" smtClean="0">
                <a:latin typeface="+mj-lt"/>
              </a:rPr>
              <a:t>RETURN</a:t>
            </a:r>
          </a:p>
          <a:p>
            <a:r>
              <a:rPr lang="en-US" sz="1400" dirty="0">
                <a:latin typeface="+mj-lt"/>
              </a:rPr>
              <a:t>Once the employee clicks return, the validation status will appear as </a:t>
            </a:r>
            <a:r>
              <a:rPr lang="en-US" sz="1400" dirty="0" smtClean="0">
                <a:latin typeface="+mj-lt"/>
              </a:rPr>
              <a:t>declined and the address will be saved as entered.  </a:t>
            </a:r>
            <a:endParaRPr lang="en-US" sz="1400" dirty="0">
              <a:latin typeface="+mj-lt"/>
            </a:endParaRPr>
          </a:p>
          <a:p>
            <a:pPr>
              <a:buNone/>
            </a:pPr>
            <a:endParaRPr lang="en-US" sz="1400" i="1" dirty="0"/>
          </a:p>
          <a:p>
            <a:endParaRPr lang="en-US" sz="1800" dirty="0"/>
          </a:p>
        </p:txBody>
      </p:sp>
      <p:pic>
        <p:nvPicPr>
          <p:cNvPr id="4099" name="Picture 3"/>
          <p:cNvPicPr>
            <a:picLocks noGrp="1" noChangeAspect="1" noChangeArrowheads="1"/>
          </p:cNvPicPr>
          <p:nvPr>
            <p:ph sz="half" idx="1"/>
          </p:nvPr>
        </p:nvPicPr>
        <p:blipFill>
          <a:blip r:embed="rId2" cstate="print"/>
          <a:srcRect/>
          <a:stretch>
            <a:fillRect/>
          </a:stretch>
        </p:blipFill>
        <p:spPr bwMode="auto">
          <a:xfrm>
            <a:off x="609600" y="1981200"/>
            <a:ext cx="3276600" cy="190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1219200"/>
          </a:xfrm>
        </p:spPr>
        <p:txBody>
          <a:bodyPr>
            <a:normAutofit fontScale="90000"/>
          </a:bodyPr>
          <a:lstStyle/>
          <a:p>
            <a:r>
              <a:rPr lang="en-US" sz="3600" u="sng" dirty="0" smtClean="0">
                <a:solidFill>
                  <a:schemeClr val="bg1"/>
                </a:solidFill>
              </a:rPr>
              <a:t>Phone:</a:t>
            </a:r>
            <a:r>
              <a:rPr lang="en-US" dirty="0" smtClean="0"/>
              <a:t/>
            </a:r>
            <a:br>
              <a:rPr lang="en-US" dirty="0" smtClean="0"/>
            </a:br>
            <a:r>
              <a:rPr lang="en-US" dirty="0" smtClean="0"/>
              <a:t> </a:t>
            </a:r>
            <a:r>
              <a:rPr lang="en-US" sz="1800" dirty="0" smtClean="0"/>
              <a:t>To verify your Phone Numbers, click on the PHONE tab (indicated below). </a:t>
            </a:r>
            <a:br>
              <a:rPr lang="en-US" sz="1800" dirty="0" smtClean="0"/>
            </a:br>
            <a:r>
              <a:rPr lang="en-US" sz="1800" dirty="0" smtClean="0"/>
              <a:t>To add/ update or delete your phone number(s) simply select the radio button next  to the number you wish to take action on and choose the appropriate function </a:t>
            </a:r>
            <a:br>
              <a:rPr lang="en-US" sz="1800" dirty="0" smtClean="0"/>
            </a:br>
            <a:r>
              <a:rPr lang="en-US" sz="1800" dirty="0" smtClean="0"/>
              <a:t>(Add, Update, Delete).  </a:t>
            </a: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2399913"/>
            <a:ext cx="7285352" cy="4458087"/>
          </a:xfrm>
          <a:prstGeom prst="rect">
            <a:avLst/>
          </a:prstGeom>
          <a:noFill/>
          <a:ln w="9525">
            <a:noFill/>
            <a:miter lim="800000"/>
            <a:headEnd/>
            <a:tailEnd/>
          </a:ln>
        </p:spPr>
      </p:pic>
      <p:pic>
        <p:nvPicPr>
          <p:cNvPr id="8"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4114800" y="3124200"/>
            <a:ext cx="152400" cy="152400"/>
          </a:xfrm>
          <a:prstGeom prst="rect">
            <a:avLst/>
          </a:prstGeom>
          <a:noFill/>
        </p:spPr>
      </p:pic>
      <p:pic>
        <p:nvPicPr>
          <p:cNvPr id="10" name="Picture 3" descr="C:\Program Files (x86)\Microsoft Office\MEDIA\OFFICE12\Bullets\BD21298_.gif"/>
          <p:cNvPicPr>
            <a:picLocks noChangeAspect="1" noChangeArrowheads="1"/>
          </p:cNvPicPr>
          <p:nvPr/>
        </p:nvPicPr>
        <p:blipFill>
          <a:blip r:embed="rId3" cstate="print"/>
          <a:srcRect/>
          <a:stretch>
            <a:fillRect/>
          </a:stretch>
        </p:blipFill>
        <p:spPr bwMode="auto">
          <a:xfrm flipV="1">
            <a:off x="990600" y="4419600"/>
            <a:ext cx="152400" cy="152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676400"/>
          </a:xfrm>
        </p:spPr>
        <p:txBody>
          <a:bodyPr>
            <a:normAutofit fontScale="90000"/>
          </a:bodyPr>
          <a:lstStyle/>
          <a:p>
            <a:r>
              <a:rPr lang="en-US" sz="3600" dirty="0" smtClean="0">
                <a:solidFill>
                  <a:schemeClr val="bg1"/>
                </a:solidFill>
              </a:rPr>
              <a:t/>
            </a:r>
            <a:br>
              <a:rPr lang="en-US" sz="3600" dirty="0" smtClean="0">
                <a:solidFill>
                  <a:schemeClr val="bg1"/>
                </a:solidFill>
              </a:rPr>
            </a:br>
            <a:r>
              <a:rPr lang="en-US" sz="3600" u="sng" dirty="0" smtClean="0">
                <a:solidFill>
                  <a:schemeClr val="bg1"/>
                </a:solidFill>
              </a:rPr>
              <a:t>Phone – Add</a:t>
            </a:r>
            <a:r>
              <a:rPr lang="en-US" dirty="0" smtClean="0"/>
              <a:t/>
            </a:r>
            <a:br>
              <a:rPr lang="en-US" dirty="0" smtClean="0"/>
            </a:br>
            <a:r>
              <a:rPr lang="en-US" sz="1600" dirty="0" smtClean="0">
                <a:latin typeface="+mn-lt"/>
              </a:rPr>
              <a:t/>
            </a:r>
            <a:br>
              <a:rPr lang="en-US" sz="1600" dirty="0" smtClean="0">
                <a:latin typeface="+mn-lt"/>
              </a:rPr>
            </a:br>
            <a:r>
              <a:rPr lang="en-US" sz="1600" dirty="0" smtClean="0">
                <a:latin typeface="+mn-lt"/>
              </a:rPr>
              <a:t>The phone details of the Phone Type you chose to take action on will be displayed below to allow you to enter the effective date and new phone number.  This information is required.</a:t>
            </a:r>
            <a:br>
              <a:rPr lang="en-US" sz="1600" dirty="0" smtClean="0">
                <a:latin typeface="+mn-lt"/>
              </a:rPr>
            </a:br>
            <a:r>
              <a:rPr lang="en-US" sz="1600" dirty="0" smtClean="0">
                <a:latin typeface="+mn-lt"/>
              </a:rPr>
              <a:t>Upon adding a phone number you are also able to link it to another phone type.  For example, your home and your cell number is the same.  Simply select another type of phone under, “Also consider this my…”</a:t>
            </a:r>
            <a:br>
              <a:rPr lang="en-US" sz="1600" dirty="0" smtClean="0">
                <a:latin typeface="+mn-lt"/>
              </a:rPr>
            </a:br>
            <a:r>
              <a:rPr lang="en-US" sz="1600" dirty="0" smtClean="0">
                <a:latin typeface="+mn-lt"/>
              </a:rPr>
              <a:t> Once complete, click on Add Phone.</a:t>
            </a:r>
            <a:r>
              <a:rPr lang="en-US" sz="1800" dirty="0" smtClean="0"/>
              <a:t/>
            </a:r>
            <a:br>
              <a:rPr lang="en-US" sz="1800" dirty="0" smtClean="0"/>
            </a:br>
            <a:r>
              <a:rPr lang="en-US" dirty="0" smtClean="0"/>
              <a:t/>
            </a:r>
            <a:br>
              <a:rPr lang="en-US" dirty="0" smtClean="0"/>
            </a:b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90600" y="2438400"/>
            <a:ext cx="7053643" cy="4419600"/>
          </a:xfrm>
          <a:prstGeom prst="rect">
            <a:avLst/>
          </a:prstGeom>
          <a:noFill/>
          <a:ln w="9525">
            <a:noFill/>
            <a:miter lim="800000"/>
            <a:headEnd/>
            <a:tailEnd/>
          </a:ln>
        </p:spPr>
      </p:pic>
      <p:pic>
        <p:nvPicPr>
          <p:cNvPr id="10"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4114800" y="3124200"/>
            <a:ext cx="152400" cy="152400"/>
          </a:xfrm>
          <a:prstGeom prst="rect">
            <a:avLst/>
          </a:prstGeom>
          <a:noFill/>
        </p:spPr>
      </p:pic>
      <p:pic>
        <p:nvPicPr>
          <p:cNvPr id="11"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990600" y="4572000"/>
            <a:ext cx="152400" cy="152400"/>
          </a:xfrm>
          <a:prstGeom prst="rect">
            <a:avLst/>
          </a:prstGeom>
          <a:noFill/>
        </p:spPr>
      </p:pic>
      <p:pic>
        <p:nvPicPr>
          <p:cNvPr id="12" name="Picture 4" descr="C:\Program Files (x86)\Microsoft Office\MEDIA\OFFICE12\Bullets\BD21298_.gif"/>
          <p:cNvPicPr>
            <a:picLocks noChangeAspect="1" noChangeArrowheads="1"/>
          </p:cNvPicPr>
          <p:nvPr/>
        </p:nvPicPr>
        <p:blipFill>
          <a:blip r:embed="rId3" cstate="print"/>
          <a:srcRect/>
          <a:stretch>
            <a:fillRect/>
          </a:stretch>
        </p:blipFill>
        <p:spPr bwMode="auto">
          <a:xfrm>
            <a:off x="914400" y="6477000"/>
            <a:ext cx="251460" cy="2514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normAutofit fontScale="90000"/>
          </a:bodyPr>
          <a:lstStyle/>
          <a:p>
            <a:pPr lvl="0"/>
            <a:r>
              <a:rPr lang="en-US" sz="3600" u="sng" dirty="0" smtClean="0">
                <a:solidFill>
                  <a:schemeClr val="bg1"/>
                </a:solidFill>
              </a:rPr>
              <a:t>Phone – Update</a:t>
            </a:r>
            <a:r>
              <a:rPr lang="en-US" dirty="0" smtClean="0"/>
              <a:t/>
            </a:r>
            <a:br>
              <a:rPr lang="en-US" dirty="0" smtClean="0"/>
            </a:br>
            <a:r>
              <a:rPr lang="en-US" dirty="0" smtClean="0"/>
              <a:t/>
            </a:r>
            <a:br>
              <a:rPr lang="en-US" dirty="0" smtClean="0"/>
            </a:br>
            <a:r>
              <a:rPr lang="en-US" sz="1800" dirty="0" smtClean="0"/>
              <a:t>To update a phone number, select the radio button next to the type of number you need to change and select UPDATE.</a:t>
            </a:r>
            <a:br>
              <a:rPr lang="en-US" sz="1800" dirty="0" smtClean="0"/>
            </a:br>
            <a:r>
              <a:rPr lang="en-US" sz="1800" dirty="0" smtClean="0"/>
              <a:t>Your current phone information will populate in the fields below for updating.</a:t>
            </a:r>
            <a:br>
              <a:rPr lang="en-US" sz="1800" dirty="0" smtClean="0"/>
            </a:br>
            <a:r>
              <a:rPr lang="en-US" sz="1800" dirty="0" smtClean="0"/>
              <a:t>Enter the effective date and number. Once complete, click “Submit Update to Phone”.</a:t>
            </a:r>
            <a:r>
              <a:rPr lang="en-US" sz="2000" dirty="0" smtClean="0"/>
              <a:t/>
            </a:r>
            <a:br>
              <a:rPr lang="en-US" sz="2000" dirty="0" smtClean="0"/>
            </a:br>
            <a:endParaRPr lang="en-US"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14400" y="2743200"/>
            <a:ext cx="7216766" cy="3665538"/>
          </a:xfrm>
          <a:prstGeom prst="rect">
            <a:avLst/>
          </a:prstGeom>
          <a:noFill/>
          <a:ln w="9525">
            <a:noFill/>
            <a:miter lim="800000"/>
            <a:headEnd/>
            <a:tailEnd/>
          </a:ln>
        </p:spPr>
      </p:pic>
      <p:pic>
        <p:nvPicPr>
          <p:cNvPr id="10"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4038600" y="3429000"/>
            <a:ext cx="228600" cy="228600"/>
          </a:xfrm>
          <a:prstGeom prst="rect">
            <a:avLst/>
          </a:prstGeom>
          <a:noFill/>
        </p:spPr>
      </p:pic>
      <p:pic>
        <p:nvPicPr>
          <p:cNvPr id="11"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990600" y="4038600"/>
            <a:ext cx="99060" cy="99060"/>
          </a:xfrm>
          <a:prstGeom prst="rect">
            <a:avLst/>
          </a:prstGeom>
          <a:noFill/>
        </p:spPr>
      </p:pic>
      <p:pic>
        <p:nvPicPr>
          <p:cNvPr id="12" name="Picture 4" descr="C:\Program Files (x86)\Microsoft Office\MEDIA\OFFICE12\Bullets\BD21298_.gif"/>
          <p:cNvPicPr>
            <a:picLocks noChangeAspect="1" noChangeArrowheads="1"/>
          </p:cNvPicPr>
          <p:nvPr/>
        </p:nvPicPr>
        <p:blipFill>
          <a:blip r:embed="rId3" cstate="print"/>
          <a:srcRect/>
          <a:stretch>
            <a:fillRect/>
          </a:stretch>
        </p:blipFill>
        <p:spPr bwMode="auto">
          <a:xfrm>
            <a:off x="990600" y="5943600"/>
            <a:ext cx="99060" cy="9906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normAutofit fontScale="90000"/>
          </a:bodyPr>
          <a:lstStyle/>
          <a:p>
            <a:r>
              <a:rPr lang="en-US" sz="3600" u="sng" dirty="0" smtClean="0">
                <a:solidFill>
                  <a:schemeClr val="bg1"/>
                </a:solidFill>
              </a:rPr>
              <a:t>Phone – Delete</a:t>
            </a:r>
            <a:r>
              <a:rPr lang="en-US" dirty="0" smtClean="0"/>
              <a:t/>
            </a:r>
            <a:br>
              <a:rPr lang="en-US" dirty="0" smtClean="0"/>
            </a:br>
            <a:r>
              <a:rPr lang="en-US" dirty="0" smtClean="0"/>
              <a:t/>
            </a:r>
            <a:br>
              <a:rPr lang="en-US" dirty="0" smtClean="0"/>
            </a:br>
            <a:r>
              <a:rPr lang="en-US" sz="2000" dirty="0" smtClean="0">
                <a:latin typeface="+mn-lt"/>
              </a:rPr>
              <a:t>To delete a phone number, simply select the radio button next to the type of phone number you wish to remove.</a:t>
            </a:r>
            <a:br>
              <a:rPr lang="en-US" sz="2000" dirty="0" smtClean="0">
                <a:latin typeface="+mn-lt"/>
              </a:rPr>
            </a:br>
            <a:r>
              <a:rPr lang="en-US" sz="2000" dirty="0" smtClean="0">
                <a:latin typeface="+mn-lt"/>
              </a:rPr>
              <a:t>Click “Delete Phone”.</a:t>
            </a:r>
            <a:endParaRPr lang="en-US" sz="2000" dirty="0">
              <a:latin typeface="+mn-l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990600" y="2590800"/>
            <a:ext cx="7239628" cy="3459780"/>
          </a:xfrm>
          <a:prstGeom prst="rect">
            <a:avLst/>
          </a:prstGeom>
          <a:noFill/>
          <a:ln w="9525">
            <a:noFill/>
            <a:miter lim="800000"/>
            <a:headEnd/>
            <a:tailEnd/>
          </a:ln>
        </p:spPr>
      </p:pic>
      <p:pic>
        <p:nvPicPr>
          <p:cNvPr id="9"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4191000" y="3352800"/>
            <a:ext cx="152400" cy="152400"/>
          </a:xfrm>
          <a:prstGeom prst="rect">
            <a:avLst/>
          </a:prstGeom>
          <a:noFill/>
        </p:spPr>
      </p:pic>
      <p:pic>
        <p:nvPicPr>
          <p:cNvPr id="10"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1066800" y="4038600"/>
            <a:ext cx="99060" cy="99060"/>
          </a:xfrm>
          <a:prstGeom prst="rect">
            <a:avLst/>
          </a:prstGeom>
          <a:noFill/>
        </p:spPr>
      </p:pic>
      <p:pic>
        <p:nvPicPr>
          <p:cNvPr id="11" name="Picture 4" descr="C:\Program Files (x86)\Microsoft Office\MEDIA\OFFICE12\Bullets\BD21298_.gif"/>
          <p:cNvPicPr>
            <a:picLocks noChangeAspect="1" noChangeArrowheads="1"/>
          </p:cNvPicPr>
          <p:nvPr/>
        </p:nvPicPr>
        <p:blipFill>
          <a:blip r:embed="rId3" cstate="print"/>
          <a:srcRect/>
          <a:stretch>
            <a:fillRect/>
          </a:stretch>
        </p:blipFill>
        <p:spPr bwMode="auto">
          <a:xfrm>
            <a:off x="1066800" y="5638800"/>
            <a:ext cx="99060" cy="990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447800"/>
          </a:xfrm>
        </p:spPr>
        <p:txBody>
          <a:bodyPr>
            <a:normAutofit fontScale="90000"/>
          </a:bodyPr>
          <a:lstStyle/>
          <a:p>
            <a:r>
              <a:rPr lang="en-US" dirty="0" smtClean="0"/>
              <a:t/>
            </a:r>
            <a:br>
              <a:rPr lang="en-US" dirty="0" smtClean="0"/>
            </a:br>
            <a:r>
              <a:rPr lang="en-US" dirty="0" smtClean="0"/>
              <a:t/>
            </a:r>
            <a:br>
              <a:rPr lang="en-US" dirty="0" smtClean="0"/>
            </a:br>
            <a:r>
              <a:rPr lang="en-US" sz="3600" u="sng" dirty="0" smtClean="0">
                <a:solidFill>
                  <a:schemeClr val="bg1"/>
                </a:solidFill>
              </a:rPr>
              <a:t>Emergency Contacts – Add</a:t>
            </a:r>
            <a:r>
              <a:rPr lang="en-US" sz="3600" dirty="0" smtClean="0">
                <a:solidFill>
                  <a:schemeClr val="bg1"/>
                </a:solidFill>
              </a:rPr>
              <a:t/>
            </a:r>
            <a:br>
              <a:rPr lang="en-US" sz="3600" dirty="0" smtClean="0">
                <a:solidFill>
                  <a:schemeClr val="bg1"/>
                </a:solidFill>
              </a:rPr>
            </a:br>
            <a:r>
              <a:rPr lang="en-US" dirty="0" smtClean="0"/>
              <a:t> </a:t>
            </a:r>
            <a:r>
              <a:rPr lang="en-US" sz="1800" dirty="0" smtClean="0"/>
              <a:t>To verify your Emergency Contacts, click on the Emergency Contact tab (indicated below). </a:t>
            </a:r>
            <a:br>
              <a:rPr lang="en-US" sz="1800" dirty="0" smtClean="0"/>
            </a:br>
            <a:r>
              <a:rPr lang="en-US" sz="1800" dirty="0" smtClean="0"/>
              <a:t> To add emergency contact information – select ADD then enter the information in the required fields indicated by the asterisk (*) below.  At least one phone number is required.</a:t>
            </a:r>
            <a:br>
              <a:rPr lang="en-US" sz="1800" dirty="0" smtClean="0"/>
            </a:br>
            <a:r>
              <a:rPr lang="en-US" sz="1800" dirty="0" smtClean="0"/>
              <a:t>Once complete, click on Add Contact.  </a:t>
            </a:r>
            <a:br>
              <a:rPr lang="en-US" sz="1800" dirty="0" smtClean="0"/>
            </a:br>
            <a:r>
              <a:rPr lang="en-US" sz="1800" dirty="0" smtClean="0"/>
              <a:t>Employees are limited to add up to 3 Emergency Contacts.  Once 3 contacts have been added, the ADD button will be grayed out.</a:t>
            </a:r>
            <a:br>
              <a:rPr lang="en-US" sz="1800" dirty="0" smtClean="0"/>
            </a:br>
            <a:r>
              <a:rPr lang="en-US" sz="2400" dirty="0" smtClean="0"/>
              <a:t/>
            </a:r>
            <a:br>
              <a:rPr lang="en-US" sz="2400" dirty="0" smtClean="0"/>
            </a:br>
            <a:r>
              <a:rPr lang="en-US" sz="2000" dirty="0" smtClean="0"/>
              <a:t/>
            </a:r>
            <a:br>
              <a:rPr lang="en-US" sz="2000" dirty="0" smtClean="0"/>
            </a:br>
            <a:r>
              <a:rPr lang="en-US" sz="2000" dirty="0" smtClean="0"/>
              <a:t/>
            </a:r>
            <a:br>
              <a:rPr lang="en-US" sz="2000" dirty="0" smtClean="0"/>
            </a:br>
            <a:r>
              <a:rPr lang="en-US" sz="1800" dirty="0" smtClean="0"/>
              <a:t/>
            </a:r>
            <a:br>
              <a:rPr lang="en-US" sz="1800" dirty="0" smtClean="0"/>
            </a:b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828800" y="2743200"/>
            <a:ext cx="5713200" cy="3962400"/>
          </a:xfrm>
          <a:prstGeom prst="rect">
            <a:avLst/>
          </a:prstGeom>
          <a:noFill/>
          <a:ln w="9525">
            <a:noFill/>
            <a:miter lim="800000"/>
            <a:headEnd/>
            <a:tailEnd/>
          </a:ln>
        </p:spPr>
      </p:pic>
      <p:pic>
        <p:nvPicPr>
          <p:cNvPr id="8194"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4419600" y="3276600"/>
            <a:ext cx="99060" cy="99060"/>
          </a:xfrm>
          <a:prstGeom prst="rect">
            <a:avLst/>
          </a:prstGeom>
          <a:noFill/>
        </p:spPr>
      </p:pic>
      <p:pic>
        <p:nvPicPr>
          <p:cNvPr id="8195"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1905000" y="3886200"/>
            <a:ext cx="99060" cy="99060"/>
          </a:xfrm>
          <a:prstGeom prst="rect">
            <a:avLst/>
          </a:prstGeom>
          <a:noFill/>
        </p:spPr>
      </p:pic>
      <p:pic>
        <p:nvPicPr>
          <p:cNvPr id="8198" name="Picture 6"/>
          <p:cNvPicPr>
            <a:picLocks noChangeAspect="1" noChangeArrowheads="1"/>
          </p:cNvPicPr>
          <p:nvPr/>
        </p:nvPicPr>
        <p:blipFill>
          <a:blip r:embed="rId4" cstate="print"/>
          <a:srcRect/>
          <a:stretch>
            <a:fillRect/>
          </a:stretch>
        </p:blipFill>
        <p:spPr bwMode="auto">
          <a:xfrm>
            <a:off x="1905000" y="6324600"/>
            <a:ext cx="701675" cy="182563"/>
          </a:xfrm>
          <a:prstGeom prst="rect">
            <a:avLst/>
          </a:prstGeom>
          <a:noFill/>
          <a:ln w="9525">
            <a:noFill/>
            <a:miter lim="800000"/>
            <a:headEnd/>
            <a:tailEnd/>
          </a:ln>
        </p:spPr>
      </p:pic>
      <p:pic>
        <p:nvPicPr>
          <p:cNvPr id="8199" name="Picture 7" descr="C:\Program Files (x86)\Microsoft Office\MEDIA\OFFICE12\Bullets\BD21298_.gif"/>
          <p:cNvPicPr>
            <a:picLocks noChangeAspect="1" noChangeArrowheads="1"/>
          </p:cNvPicPr>
          <p:nvPr/>
        </p:nvPicPr>
        <p:blipFill>
          <a:blip r:embed="rId3" cstate="print"/>
          <a:srcRect/>
          <a:stretch>
            <a:fillRect/>
          </a:stretch>
        </p:blipFill>
        <p:spPr bwMode="auto">
          <a:xfrm flipV="1">
            <a:off x="1828800" y="6454140"/>
            <a:ext cx="175260" cy="1752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rmAutofit fontScale="90000"/>
          </a:bodyPr>
          <a:lstStyle/>
          <a:p>
            <a:r>
              <a:rPr lang="en-US" sz="3600" u="sng" dirty="0" smtClean="0">
                <a:solidFill>
                  <a:schemeClr val="bg1"/>
                </a:solidFill>
              </a:rPr>
              <a:t>Emergency Contact – Update</a:t>
            </a:r>
            <a:r>
              <a:rPr lang="en-US" sz="1800" dirty="0" smtClean="0"/>
              <a:t/>
            </a:r>
            <a:br>
              <a:rPr lang="en-US" sz="1800" dirty="0" smtClean="0"/>
            </a:br>
            <a:r>
              <a:rPr lang="en-US" sz="1800" dirty="0" smtClean="0"/>
              <a:t/>
            </a:r>
            <a:br>
              <a:rPr lang="en-US" sz="1800" dirty="0" smtClean="0"/>
            </a:br>
            <a:r>
              <a:rPr lang="en-US" sz="1800" dirty="0" smtClean="0">
                <a:latin typeface="+mn-lt"/>
              </a:rPr>
              <a:t> To update an existing Emergency Contact, select the radio button next to the contact you wish to change and click UPDATE.</a:t>
            </a:r>
            <a:br>
              <a:rPr lang="en-US" sz="1800" dirty="0" smtClean="0">
                <a:latin typeface="+mn-lt"/>
              </a:rPr>
            </a:br>
            <a:r>
              <a:rPr lang="en-US" sz="1800" dirty="0" smtClean="0">
                <a:latin typeface="+mn-lt"/>
              </a:rPr>
              <a:t>The existing information will automatically populate in the fields below to allow you to make the necessary changes.</a:t>
            </a:r>
            <a:br>
              <a:rPr lang="en-US" sz="1800" dirty="0" smtClean="0">
                <a:latin typeface="+mn-lt"/>
              </a:rPr>
            </a:br>
            <a:r>
              <a:rPr lang="en-US" sz="1800" dirty="0" smtClean="0">
                <a:latin typeface="+mn-lt"/>
              </a:rPr>
              <a:t>Once changes are complete, please select Submit Update.</a:t>
            </a:r>
            <a:endParaRPr lang="en-US" sz="1800" dirty="0">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981200" y="2590800"/>
            <a:ext cx="5713200" cy="4038600"/>
          </a:xfrm>
          <a:prstGeom prst="rect">
            <a:avLst/>
          </a:prstGeom>
          <a:noFill/>
          <a:ln w="9525">
            <a:noFill/>
            <a:miter lim="800000"/>
            <a:headEnd/>
            <a:tailEnd/>
          </a:ln>
        </p:spPr>
      </p:pic>
      <p:pic>
        <p:nvPicPr>
          <p:cNvPr id="9218"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5334000" y="3124200"/>
            <a:ext cx="99060" cy="99060"/>
          </a:xfrm>
          <a:prstGeom prst="rect">
            <a:avLst/>
          </a:prstGeom>
          <a:noFill/>
        </p:spPr>
      </p:pic>
      <p:pic>
        <p:nvPicPr>
          <p:cNvPr id="9219"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2057400" y="3581400"/>
            <a:ext cx="133352" cy="133352"/>
          </a:xfrm>
          <a:prstGeom prst="rect">
            <a:avLst/>
          </a:prstGeom>
          <a:noFill/>
        </p:spPr>
      </p:pic>
      <p:pic>
        <p:nvPicPr>
          <p:cNvPr id="9220" name="Picture 4" descr="C:\Program Files (x86)\Microsoft Office\MEDIA\OFFICE12\Bullets\BD21298_.gif"/>
          <p:cNvPicPr>
            <a:picLocks noChangeAspect="1" noChangeArrowheads="1"/>
          </p:cNvPicPr>
          <p:nvPr/>
        </p:nvPicPr>
        <p:blipFill>
          <a:blip r:embed="rId3" cstate="print"/>
          <a:srcRect/>
          <a:stretch>
            <a:fillRect/>
          </a:stretch>
        </p:blipFill>
        <p:spPr bwMode="auto">
          <a:xfrm>
            <a:off x="2057400" y="6400800"/>
            <a:ext cx="99060" cy="990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28800"/>
          </a:xfrm>
        </p:spPr>
        <p:txBody>
          <a:bodyPr>
            <a:normAutofit fontScale="90000"/>
          </a:bodyPr>
          <a:lstStyle/>
          <a:p>
            <a:r>
              <a:rPr lang="en-US" sz="3600" u="sng" dirty="0" smtClean="0">
                <a:solidFill>
                  <a:schemeClr val="bg1"/>
                </a:solidFill>
              </a:rPr>
              <a:t>Emergency Contact – Delete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T</a:t>
            </a:r>
            <a:r>
              <a:rPr lang="en-US" sz="1800" dirty="0" smtClean="0">
                <a:latin typeface="+mn-lt"/>
              </a:rPr>
              <a:t>o delete an Emergency Contact, select the radio button next to the contact you wish to remove and click DELETE.</a:t>
            </a:r>
            <a:br>
              <a:rPr lang="en-US" sz="1800" dirty="0" smtClean="0">
                <a:latin typeface="+mn-lt"/>
              </a:rPr>
            </a:br>
            <a:r>
              <a:rPr lang="en-US" sz="1800" dirty="0" smtClean="0">
                <a:latin typeface="+mn-lt"/>
              </a:rPr>
              <a:t>The existing information will automatically populate in the fields, please select the Delete Contact.</a:t>
            </a:r>
            <a:r>
              <a:rPr lang="en-US" sz="1800" dirty="0" smtClean="0"/>
              <a:t/>
            </a:r>
            <a:br>
              <a:rPr lang="en-US" sz="1800" dirty="0" smtClean="0"/>
            </a:br>
            <a:endParaRPr lang="en-US" sz="1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14400" y="2209800"/>
            <a:ext cx="7292972" cy="4419600"/>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srcRect/>
          <a:stretch>
            <a:fillRect/>
          </a:stretch>
        </p:blipFill>
        <p:spPr bwMode="auto">
          <a:xfrm>
            <a:off x="990600" y="6553200"/>
            <a:ext cx="1858963" cy="228600"/>
          </a:xfrm>
          <a:prstGeom prst="rect">
            <a:avLst/>
          </a:prstGeom>
          <a:noFill/>
          <a:ln w="9525">
            <a:noFill/>
            <a:miter lim="800000"/>
            <a:headEnd/>
            <a:tailEnd/>
          </a:ln>
        </p:spPr>
      </p:pic>
      <p:pic>
        <p:nvPicPr>
          <p:cNvPr id="10242" name="Picture 2" descr="C:\Program Files (x86)\Microsoft Office\MEDIA\OFFICE12\Bullets\BD21298_.gif"/>
          <p:cNvPicPr>
            <a:picLocks noChangeAspect="1" noChangeArrowheads="1"/>
          </p:cNvPicPr>
          <p:nvPr/>
        </p:nvPicPr>
        <p:blipFill>
          <a:blip r:embed="rId4" cstate="print"/>
          <a:srcRect/>
          <a:stretch>
            <a:fillRect/>
          </a:stretch>
        </p:blipFill>
        <p:spPr bwMode="auto">
          <a:xfrm>
            <a:off x="5181600" y="2971800"/>
            <a:ext cx="99060" cy="99060"/>
          </a:xfrm>
          <a:prstGeom prst="rect">
            <a:avLst/>
          </a:prstGeom>
          <a:noFill/>
        </p:spPr>
      </p:pic>
      <p:pic>
        <p:nvPicPr>
          <p:cNvPr id="10243" name="Picture 3" descr="C:\Program Files (x86)\Microsoft Office\MEDIA\OFFICE12\Bullets\BD21298_.gif"/>
          <p:cNvPicPr>
            <a:picLocks noChangeAspect="1" noChangeArrowheads="1"/>
          </p:cNvPicPr>
          <p:nvPr/>
        </p:nvPicPr>
        <p:blipFill>
          <a:blip r:embed="rId4" cstate="print"/>
          <a:srcRect/>
          <a:stretch>
            <a:fillRect/>
          </a:stretch>
        </p:blipFill>
        <p:spPr bwMode="auto">
          <a:xfrm>
            <a:off x="990600" y="3733800"/>
            <a:ext cx="99060" cy="99060"/>
          </a:xfrm>
          <a:prstGeom prst="rect">
            <a:avLst/>
          </a:prstGeom>
          <a:noFill/>
        </p:spPr>
      </p:pic>
      <p:pic>
        <p:nvPicPr>
          <p:cNvPr id="10244" name="Picture 4" descr="C:\Program Files (x86)\Microsoft Office\MEDIA\OFFICE12\Bullets\BD21298_.gif"/>
          <p:cNvPicPr>
            <a:picLocks noChangeAspect="1" noChangeArrowheads="1"/>
          </p:cNvPicPr>
          <p:nvPr/>
        </p:nvPicPr>
        <p:blipFill>
          <a:blip r:embed="rId4" cstate="print"/>
          <a:srcRect/>
          <a:stretch>
            <a:fillRect/>
          </a:stretch>
        </p:blipFill>
        <p:spPr bwMode="auto">
          <a:xfrm>
            <a:off x="990600" y="6629400"/>
            <a:ext cx="99060" cy="990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normAutofit fontScale="90000"/>
          </a:bodyPr>
          <a:lstStyle/>
          <a:p>
            <a:r>
              <a:rPr lang="en-US" sz="2700" u="sng" dirty="0" smtClean="0">
                <a:solidFill>
                  <a:schemeClr val="bg1"/>
                </a:solidFill>
              </a:rPr>
              <a:t>Education:</a:t>
            </a:r>
            <a:br>
              <a:rPr lang="en-US" sz="2700" u="sng" dirty="0" smtClean="0">
                <a:solidFill>
                  <a:schemeClr val="bg1"/>
                </a:solidFill>
              </a:rPr>
            </a:br>
            <a:r>
              <a:rPr lang="en-US" sz="2700" dirty="0" smtClean="0">
                <a:solidFill>
                  <a:schemeClr val="bg1"/>
                </a:solidFill>
              </a:rPr>
              <a:t/>
            </a:r>
            <a:br>
              <a:rPr lang="en-US" sz="2700" dirty="0" smtClean="0">
                <a:solidFill>
                  <a:schemeClr val="bg1"/>
                </a:solidFill>
              </a:rPr>
            </a:br>
            <a:r>
              <a:rPr lang="en-US" sz="1600" dirty="0" smtClean="0">
                <a:latin typeface="+mn-lt"/>
              </a:rPr>
              <a:t>To verify your Education information, click on the Education tab (indicated below).  Select the radio button next to the Degree Date and click View Details.</a:t>
            </a:r>
            <a:br>
              <a:rPr lang="en-US" sz="1600" dirty="0" smtClean="0">
                <a:latin typeface="+mn-lt"/>
              </a:rPr>
            </a:br>
            <a:r>
              <a:rPr lang="en-US" sz="1600" dirty="0" smtClean="0">
                <a:latin typeface="+mn-lt"/>
              </a:rPr>
              <a:t> To change or correct  any of your Education information, </a:t>
            </a:r>
            <a:r>
              <a:rPr lang="en-US" sz="1600" dirty="0" smtClean="0"/>
              <a:t>please click on the Personal form below and return a completed copy to your Human Resources Office. Verification is required to complete your  change, additional information is included on the Personal form.</a:t>
            </a:r>
            <a:endParaRPr lang="en-US" sz="1600" dirty="0">
              <a:latin typeface="+mn-lt"/>
            </a:endParaRPr>
          </a:p>
        </p:txBody>
      </p:sp>
      <p:pic>
        <p:nvPicPr>
          <p:cNvPr id="4099" name="Picture 3"/>
          <p:cNvPicPr>
            <a:picLocks noGrp="1" noChangeAspect="1" noChangeArrowheads="1"/>
          </p:cNvPicPr>
          <p:nvPr>
            <p:ph idx="1"/>
          </p:nvPr>
        </p:nvPicPr>
        <p:blipFill>
          <a:blip r:embed="rId2" cstate="print"/>
          <a:srcRect/>
          <a:stretch>
            <a:fillRect/>
          </a:stretch>
        </p:blipFill>
        <p:spPr bwMode="auto">
          <a:xfrm>
            <a:off x="1143000" y="2332037"/>
            <a:ext cx="6887973" cy="4525963"/>
          </a:xfrm>
          <a:prstGeom prst="rect">
            <a:avLst/>
          </a:prstGeom>
          <a:noFill/>
          <a:ln w="9525">
            <a:noFill/>
            <a:miter lim="800000"/>
            <a:headEnd/>
            <a:tailEnd/>
          </a:ln>
        </p:spPr>
      </p:pic>
      <p:pic>
        <p:nvPicPr>
          <p:cNvPr id="11266"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6477000" y="3048000"/>
            <a:ext cx="99060" cy="99060"/>
          </a:xfrm>
          <a:prstGeom prst="rect">
            <a:avLst/>
          </a:prstGeom>
          <a:noFill/>
        </p:spPr>
      </p:pic>
      <p:pic>
        <p:nvPicPr>
          <p:cNvPr id="11267"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1143000" y="3733800"/>
            <a:ext cx="99060" cy="99060"/>
          </a:xfrm>
          <a:prstGeom prst="rect">
            <a:avLst/>
          </a:prstGeom>
          <a:noFill/>
        </p:spPr>
      </p:pic>
      <p:sp>
        <p:nvSpPr>
          <p:cNvPr id="7" name="Notched Right Arrow 6"/>
          <p:cNvSpPr/>
          <p:nvPr/>
        </p:nvSpPr>
        <p:spPr>
          <a:xfrm rot="19782594" flipH="1">
            <a:off x="2978504" y="5264748"/>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Personal  Form</a:t>
            </a:r>
            <a:endParaRPr lang="en-US" sz="11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905000"/>
          </a:xfrm>
        </p:spPr>
        <p:txBody>
          <a:bodyPr>
            <a:normAutofit fontScale="90000"/>
          </a:bodyPr>
          <a:lstStyle/>
          <a:p>
            <a:r>
              <a:rPr lang="en-US" dirty="0" smtClean="0"/>
              <a:t>Security: </a:t>
            </a:r>
            <a:br>
              <a:rPr lang="en-US" dirty="0" smtClean="0"/>
            </a:br>
            <a:r>
              <a:rPr lang="en-US" dirty="0" smtClean="0"/>
              <a:t/>
            </a:r>
            <a:br>
              <a:rPr lang="en-US" dirty="0" smtClean="0"/>
            </a:br>
            <a:r>
              <a:rPr lang="en-US" sz="1600" dirty="0" smtClean="0"/>
              <a:t> </a:t>
            </a:r>
            <a:r>
              <a:rPr lang="en-US" sz="2000" dirty="0" smtClean="0">
                <a:latin typeface="+mn-lt"/>
              </a:rPr>
              <a:t>To enhance the ability to identify individuals, you may receive the questions shown in the screen print below the first time logging into self service.  </a:t>
            </a:r>
            <a:r>
              <a:rPr lang="en-US" sz="1600" dirty="0" smtClean="0"/>
              <a:t/>
            </a:r>
            <a:br>
              <a:rPr lang="en-US" sz="1600" dirty="0" smtClean="0"/>
            </a:br>
            <a:r>
              <a:rPr lang="en-US" sz="1800" dirty="0" smtClean="0"/>
              <a:t> </a:t>
            </a:r>
            <a:endParaRPr lang="en-US" sz="1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52600" y="2209800"/>
            <a:ext cx="5281118" cy="369602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Security continued…</a:t>
            </a:r>
            <a:br>
              <a:rPr lang="en-US" dirty="0" smtClean="0"/>
            </a:br>
            <a:endParaRPr lang="en-US" dirty="0"/>
          </a:p>
        </p:txBody>
      </p:sp>
      <p:sp>
        <p:nvSpPr>
          <p:cNvPr id="7" name="Content Placeholder 6"/>
          <p:cNvSpPr>
            <a:spLocks noGrp="1"/>
          </p:cNvSpPr>
          <p:nvPr>
            <p:ph idx="1"/>
          </p:nvPr>
        </p:nvSpPr>
        <p:spPr>
          <a:xfrm>
            <a:off x="457200" y="1600200"/>
            <a:ext cx="8229600" cy="4525963"/>
          </a:xfrm>
        </p:spPr>
        <p:txBody>
          <a:bodyPr/>
          <a:lstStyle/>
          <a:p>
            <a:pPr>
              <a:buNone/>
            </a:pPr>
            <a:r>
              <a:rPr lang="en-US" sz="1800" dirty="0" smtClean="0"/>
              <a:t>	To prevent employees who may be sharing computers from viewing another employees personal information, you will receive the self-service pop-up (below) asking that you verify your date of birth (must be in mm/</a:t>
            </a:r>
            <a:r>
              <a:rPr lang="en-US" sz="1800" dirty="0" err="1" smtClean="0"/>
              <a:t>dd</a:t>
            </a:r>
            <a:r>
              <a:rPr lang="en-US" sz="1800" dirty="0" smtClean="0"/>
              <a:t>/</a:t>
            </a:r>
            <a:r>
              <a:rPr lang="en-US" sz="1800" dirty="0" err="1" smtClean="0"/>
              <a:t>yyyy</a:t>
            </a:r>
            <a:r>
              <a:rPr lang="en-US" sz="1800" dirty="0" smtClean="0"/>
              <a:t> format).  This will be required each time you </a:t>
            </a:r>
            <a:r>
              <a:rPr lang="en-US" sz="1800" dirty="0" smtClean="0"/>
              <a:t>request </a:t>
            </a:r>
            <a:r>
              <a:rPr lang="en-US" sz="1800" dirty="0" smtClean="0"/>
              <a:t>a self-service action of View Paycheck and Human Resource Self Service from our home page.  </a:t>
            </a:r>
          </a:p>
          <a:p>
            <a:pPr>
              <a:buNone/>
            </a:pPr>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2362200" y="3581400"/>
            <a:ext cx="4130675" cy="16541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sz="3200" u="sng" dirty="0" smtClean="0">
                <a:solidFill>
                  <a:schemeClr val="bg1"/>
                </a:solidFill>
              </a:rPr>
              <a:t>Self Service Features:</a:t>
            </a:r>
            <a:endParaRPr lang="en-US" sz="3200" u="sng" dirty="0">
              <a:solidFill>
                <a:schemeClr val="bg1"/>
              </a:solidFill>
            </a:endParaRPr>
          </a:p>
        </p:txBody>
      </p:sp>
      <p:sp>
        <p:nvSpPr>
          <p:cNvPr id="6" name="Content Placeholder 5"/>
          <p:cNvSpPr>
            <a:spLocks noGrp="1"/>
          </p:cNvSpPr>
          <p:nvPr>
            <p:ph sz="half" idx="2"/>
          </p:nvPr>
        </p:nvSpPr>
        <p:spPr/>
        <p:txBody>
          <a:bodyPr>
            <a:normAutofit lnSpcReduction="10000"/>
          </a:bodyPr>
          <a:lstStyle/>
          <a:p>
            <a:r>
              <a:rPr lang="en-US" sz="1800" dirty="0" smtClean="0"/>
              <a:t>Time and Attendance – available to employees that are active in using TAS.  For those employees that are not currently active, a message will appear that this feature is not available.</a:t>
            </a:r>
          </a:p>
          <a:p>
            <a:r>
              <a:rPr lang="en-US" sz="1800" dirty="0" smtClean="0"/>
              <a:t>View Paycheck – available to all employees.  Paycheck information will be displayed on the Monday before paychecks are distributed.</a:t>
            </a:r>
          </a:p>
          <a:p>
            <a:r>
              <a:rPr lang="en-US" sz="1800" dirty="0" smtClean="0"/>
              <a:t>Human Resources Self Service – available to all employees.   Includes view capabilities for Name, Demographics, and Education.  Employees are also able to update their Address, Phone, and Emergency Contacts  information.</a:t>
            </a:r>
            <a:endParaRPr lang="en-US" sz="1800" dirty="0"/>
          </a:p>
        </p:txBody>
      </p:sp>
      <p:sp>
        <p:nvSpPr>
          <p:cNvPr id="8" name="Rectangle 7"/>
          <p:cNvSpPr/>
          <p:nvPr/>
        </p:nvSpPr>
        <p:spPr>
          <a:xfrm>
            <a:off x="3482599" y="3244334"/>
            <a:ext cx="184731" cy="369332"/>
          </a:xfrm>
          <a:prstGeom prst="rect">
            <a:avLst/>
          </a:prstGeom>
        </p:spPr>
        <p:txBody>
          <a:bodyPr wrap="none">
            <a:spAutoFit/>
          </a:bodyPr>
          <a:lstStyle/>
          <a:p>
            <a:endParaRPr lang="en-US" dirty="0"/>
          </a:p>
        </p:txBody>
      </p:sp>
      <p:sp>
        <p:nvSpPr>
          <p:cNvPr id="12" name="Notched Right Arrow 11"/>
          <p:cNvSpPr/>
          <p:nvPr/>
        </p:nvSpPr>
        <p:spPr>
          <a:xfrm rot="5400000" flipH="1">
            <a:off x="1112520" y="3916680"/>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Self Service</a:t>
            </a:r>
            <a:endParaRPr lang="en-US" sz="1100" b="1" dirty="0"/>
          </a:p>
        </p:txBody>
      </p:sp>
      <p:pic>
        <p:nvPicPr>
          <p:cNvPr id="2" name="Picture 3"/>
          <p:cNvPicPr>
            <a:picLocks noGrp="1" noChangeAspect="1" noChangeArrowheads="1"/>
          </p:cNvPicPr>
          <p:nvPr>
            <p:ph sz="half" idx="1"/>
          </p:nvPr>
        </p:nvPicPr>
        <p:blipFill>
          <a:blip r:embed="rId3" cstate="print"/>
          <a:srcRect/>
          <a:stretch>
            <a:fillRect/>
          </a:stretch>
        </p:blipFill>
        <p:spPr bwMode="auto">
          <a:xfrm>
            <a:off x="914400" y="1981200"/>
            <a:ext cx="2530033" cy="1371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sz="3600" u="sng" dirty="0" smtClean="0">
                <a:solidFill>
                  <a:schemeClr val="bg1"/>
                </a:solidFill>
              </a:rPr>
              <a:t/>
            </a:r>
            <a:br>
              <a:rPr lang="en-US" sz="3600" u="sng" dirty="0" smtClean="0">
                <a:solidFill>
                  <a:schemeClr val="bg1"/>
                </a:solidFill>
              </a:rPr>
            </a:br>
            <a:r>
              <a:rPr lang="en-US" sz="3600" u="sng" dirty="0" smtClean="0">
                <a:solidFill>
                  <a:schemeClr val="bg1"/>
                </a:solidFill>
              </a:rPr>
              <a:t/>
            </a:r>
            <a:br>
              <a:rPr lang="en-US" sz="3600" u="sng" dirty="0" smtClean="0">
                <a:solidFill>
                  <a:schemeClr val="bg1"/>
                </a:solidFill>
              </a:rPr>
            </a:br>
            <a:r>
              <a:rPr lang="en-US" sz="3600" u="sng" dirty="0" smtClean="0">
                <a:solidFill>
                  <a:schemeClr val="bg1"/>
                </a:solidFill>
              </a:rPr>
              <a:t>Names: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1800" dirty="0" smtClean="0"/>
              <a:t>To verify your name, click on the NAME tab (indicated below).  </a:t>
            </a:r>
            <a:br>
              <a:rPr lang="en-US" sz="1800" dirty="0" smtClean="0"/>
            </a:br>
            <a:r>
              <a:rPr lang="en-US" sz="1800" dirty="0" smtClean="0"/>
              <a:t>To update your name, please click on the Personal form below and return a completed copy to your Human Resources Office.   Additional verification is required to complete your name change,  further information included on the Personal form.</a:t>
            </a:r>
            <a:endParaRPr lang="en-US" sz="1800"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066800" y="2438400"/>
            <a:ext cx="7216766" cy="4267200"/>
          </a:xfrm>
          <a:prstGeom prst="rect">
            <a:avLst/>
          </a:prstGeom>
          <a:noFill/>
          <a:ln w="9525">
            <a:noFill/>
            <a:miter lim="800000"/>
            <a:headEnd/>
            <a:tailEnd/>
          </a:ln>
        </p:spPr>
      </p:pic>
      <p:sp>
        <p:nvSpPr>
          <p:cNvPr id="8" name="Notched Right Arrow 7"/>
          <p:cNvSpPr/>
          <p:nvPr/>
        </p:nvSpPr>
        <p:spPr>
          <a:xfrm rot="19782594" flipH="1">
            <a:off x="2902304" y="5071020"/>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Personal  Form</a:t>
            </a:r>
            <a:endParaRPr lang="en-US" sz="1100" b="1" dirty="0"/>
          </a:p>
        </p:txBody>
      </p:sp>
      <p:pic>
        <p:nvPicPr>
          <p:cNvPr id="1029" name="Picture 5" descr="C:\Program Files (x86)\Microsoft Office\MEDIA\OFFICE12\Bullets\BD21298_.gif"/>
          <p:cNvPicPr>
            <a:picLocks noChangeAspect="1" noChangeArrowheads="1"/>
          </p:cNvPicPr>
          <p:nvPr/>
        </p:nvPicPr>
        <p:blipFill>
          <a:blip r:embed="rId3" cstate="print"/>
          <a:srcRect/>
          <a:stretch>
            <a:fillRect/>
          </a:stretch>
        </p:blipFill>
        <p:spPr bwMode="auto">
          <a:xfrm>
            <a:off x="838200" y="3124200"/>
            <a:ext cx="201930" cy="20193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371600"/>
          </a:xfrm>
          <a:solidFill>
            <a:schemeClr val="bg1"/>
          </a:solidFill>
        </p:spPr>
        <p:txBody>
          <a:bodyPr>
            <a:normAutofit fontScale="90000"/>
          </a:bodyPr>
          <a:lstStyle/>
          <a:p>
            <a:r>
              <a:rPr lang="en-US" sz="3600" u="sng" dirty="0" smtClean="0">
                <a:solidFill>
                  <a:schemeClr val="bg1"/>
                </a:solidFill>
              </a:rPr>
              <a:t>Demographics:</a:t>
            </a:r>
            <a:r>
              <a:rPr lang="en-US" sz="4000" dirty="0" smtClean="0"/>
              <a:t/>
            </a:r>
            <a:br>
              <a:rPr lang="en-US" sz="4000" dirty="0" smtClean="0"/>
            </a:br>
            <a:r>
              <a:rPr lang="en-US" sz="4000" dirty="0" smtClean="0"/>
              <a:t/>
            </a:r>
            <a:br>
              <a:rPr lang="en-US" sz="4000" dirty="0" smtClean="0"/>
            </a:br>
            <a:r>
              <a:rPr lang="en-US" sz="1800" dirty="0" smtClean="0"/>
              <a:t>To verify your Demographic information, click on the Demographic tab (indicated below).</a:t>
            </a:r>
            <a:br>
              <a:rPr lang="en-US" sz="1800" dirty="0" smtClean="0"/>
            </a:br>
            <a:r>
              <a:rPr lang="en-US" sz="1800" dirty="0" smtClean="0"/>
              <a:t> To update any of your Demographic information,  please click on the Personal form (along with the Disability and/or Veteran form, if applicable) below and return a completed copy to your Human Resources Office.</a:t>
            </a:r>
            <a:br>
              <a:rPr lang="en-US" sz="1800" dirty="0" smtClean="0"/>
            </a:br>
            <a:r>
              <a:rPr lang="en-US" sz="1800" dirty="0" smtClean="0"/>
              <a:t/>
            </a:r>
            <a:br>
              <a:rPr lang="en-US" sz="1800" dirty="0" smtClean="0"/>
            </a:br>
            <a:r>
              <a:rPr lang="en-US" dirty="0" smtClean="0"/>
              <a:t/>
            </a:r>
            <a:br>
              <a:rPr lang="en-US" dirty="0" smtClean="0"/>
            </a:b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90600" y="2514600"/>
            <a:ext cx="7125318" cy="3558573"/>
          </a:xfrm>
          <a:prstGeom prst="rect">
            <a:avLst/>
          </a:prstGeom>
          <a:noFill/>
          <a:ln w="9525">
            <a:noFill/>
            <a:miter lim="800000"/>
            <a:headEnd/>
            <a:tailEnd/>
          </a:ln>
        </p:spPr>
      </p:pic>
      <p:pic>
        <p:nvPicPr>
          <p:cNvPr id="2050"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1600200" y="3048000"/>
            <a:ext cx="152400" cy="152400"/>
          </a:xfrm>
          <a:prstGeom prst="rect">
            <a:avLst/>
          </a:prstGeom>
          <a:noFill/>
        </p:spPr>
      </p:pic>
      <p:sp>
        <p:nvSpPr>
          <p:cNvPr id="5" name="Notched Right Arrow 4"/>
          <p:cNvSpPr/>
          <p:nvPr/>
        </p:nvSpPr>
        <p:spPr>
          <a:xfrm rot="19782594" flipH="1">
            <a:off x="5264505" y="4461420"/>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Personal, Disability, and Veteran forms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371600"/>
          </a:xfrm>
          <a:solidFill>
            <a:schemeClr val="bg1"/>
          </a:solidFill>
        </p:spPr>
        <p:txBody>
          <a:bodyPr>
            <a:normAutofit fontScale="90000"/>
          </a:bodyPr>
          <a:lstStyle/>
          <a:p>
            <a:r>
              <a:rPr lang="en-US" sz="3600" u="sng" dirty="0" smtClean="0">
                <a:solidFill>
                  <a:schemeClr val="bg1"/>
                </a:solidFill>
                <a:latin typeface="+mn-lt"/>
              </a:rPr>
              <a:t>Address:</a:t>
            </a:r>
            <a:r>
              <a:rPr lang="en-US" sz="4000" dirty="0" smtClean="0">
                <a:latin typeface="+mn-lt"/>
              </a:rPr>
              <a:t/>
            </a:r>
            <a:br>
              <a:rPr lang="en-US" sz="4000" dirty="0" smtClean="0">
                <a:latin typeface="+mn-lt"/>
              </a:rPr>
            </a:br>
            <a:r>
              <a:rPr lang="en-US" sz="4000" dirty="0" smtClean="0">
                <a:latin typeface="+mn-lt"/>
              </a:rPr>
              <a:t/>
            </a:r>
            <a:br>
              <a:rPr lang="en-US" sz="4000" dirty="0" smtClean="0">
                <a:latin typeface="+mn-lt"/>
              </a:rPr>
            </a:br>
            <a:r>
              <a:rPr lang="en-US" sz="2000" dirty="0" smtClean="0"/>
              <a:t>To verify your address information, click on the Address tab (indicated below).</a:t>
            </a:r>
            <a:br>
              <a:rPr lang="en-US" sz="2000" dirty="0" smtClean="0"/>
            </a:br>
            <a:r>
              <a:rPr lang="en-US" sz="2000" dirty="0" smtClean="0"/>
              <a:t> To update your Address, please click on the radio button next to the address you need to change, and select Update.</a:t>
            </a:r>
            <a:r>
              <a:rPr lang="en-US" sz="1800" dirty="0" smtClean="0"/>
              <a:t/>
            </a:r>
            <a:br>
              <a:rPr lang="en-US" sz="1800" dirty="0" smtClean="0"/>
            </a:br>
            <a:r>
              <a:rPr lang="en-US" sz="1800" dirty="0" smtClean="0"/>
              <a:t/>
            </a:r>
            <a:br>
              <a:rPr lang="en-US" sz="1800" dirty="0" smtClean="0"/>
            </a:b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2590800"/>
            <a:ext cx="7186283" cy="3665538"/>
          </a:xfrm>
          <a:prstGeom prst="rect">
            <a:avLst/>
          </a:prstGeom>
          <a:noFill/>
          <a:ln w="9525">
            <a:noFill/>
            <a:miter lim="800000"/>
            <a:headEnd/>
            <a:tailEnd/>
          </a:ln>
        </p:spPr>
      </p:pic>
      <p:pic>
        <p:nvPicPr>
          <p:cNvPr id="3074" name="Picture 2" descr="C:\Program Files (x86)\Microsoft Office\MEDIA\OFFICE12\Bullets\BD21298_.gif"/>
          <p:cNvPicPr>
            <a:picLocks noChangeAspect="1" noChangeArrowheads="1"/>
          </p:cNvPicPr>
          <p:nvPr/>
        </p:nvPicPr>
        <p:blipFill>
          <a:blip r:embed="rId3" cstate="print"/>
          <a:srcRect/>
          <a:stretch>
            <a:fillRect/>
          </a:stretch>
        </p:blipFill>
        <p:spPr bwMode="auto">
          <a:xfrm>
            <a:off x="3070860" y="3352800"/>
            <a:ext cx="152400" cy="152400"/>
          </a:xfrm>
          <a:prstGeom prst="rect">
            <a:avLst/>
          </a:prstGeom>
          <a:noFill/>
        </p:spPr>
      </p:pic>
      <p:pic>
        <p:nvPicPr>
          <p:cNvPr id="3075" name="Picture 3" descr="C:\Program Files (x86)\Microsoft Office\MEDIA\OFFICE12\Bullets\BD21298_.gif"/>
          <p:cNvPicPr>
            <a:picLocks noChangeAspect="1" noChangeArrowheads="1"/>
          </p:cNvPicPr>
          <p:nvPr/>
        </p:nvPicPr>
        <p:blipFill>
          <a:blip r:embed="rId3" cstate="print"/>
          <a:srcRect/>
          <a:stretch>
            <a:fillRect/>
          </a:stretch>
        </p:blipFill>
        <p:spPr bwMode="auto">
          <a:xfrm>
            <a:off x="1066800" y="3962400"/>
            <a:ext cx="99060" cy="990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bg1"/>
                </a:solidFill>
              </a:rPr>
              <a:t>Update Address:</a:t>
            </a:r>
            <a:endParaRPr lang="en-US" sz="3200" u="sng" dirty="0">
              <a:solidFill>
                <a:schemeClr val="bg1"/>
              </a:solidFill>
            </a:endParaRPr>
          </a:p>
        </p:txBody>
      </p:sp>
      <p:sp>
        <p:nvSpPr>
          <p:cNvPr id="3" name="Content Placeholder 2"/>
          <p:cNvSpPr>
            <a:spLocks noGrp="1"/>
          </p:cNvSpPr>
          <p:nvPr>
            <p:ph idx="1"/>
          </p:nvPr>
        </p:nvSpPr>
        <p:spPr>
          <a:xfrm>
            <a:off x="457200" y="1295400"/>
            <a:ext cx="8229600" cy="4830763"/>
          </a:xfrm>
        </p:spPr>
        <p:txBody>
          <a:bodyPr/>
          <a:lstStyle/>
          <a:p>
            <a:pPr lvl="0"/>
            <a:r>
              <a:rPr lang="en-US" sz="1600" dirty="0" smtClean="0">
                <a:latin typeface="+mj-lt"/>
              </a:rPr>
              <a:t>Your current address information will populate in the fields below for updating.</a:t>
            </a:r>
            <a:endParaRPr lang="en-US" sz="1600" dirty="0">
              <a:latin typeface="+mj-lt"/>
            </a:endParaRPr>
          </a:p>
          <a:p>
            <a:pPr lvl="0"/>
            <a:r>
              <a:rPr lang="en-US" sz="1600" dirty="0" smtClean="0">
                <a:latin typeface="+mj-lt"/>
              </a:rPr>
              <a:t>Please enter </a:t>
            </a:r>
            <a:r>
              <a:rPr lang="en-US" sz="1600" dirty="0">
                <a:latin typeface="+mj-lt"/>
              </a:rPr>
              <a:t>the effective </a:t>
            </a:r>
            <a:r>
              <a:rPr lang="en-US" sz="1600" dirty="0" smtClean="0">
                <a:latin typeface="+mj-lt"/>
              </a:rPr>
              <a:t>date of the address change and new address.</a:t>
            </a:r>
            <a:endParaRPr lang="en-US" sz="1600" dirty="0">
              <a:latin typeface="+mj-lt"/>
            </a:endParaRPr>
          </a:p>
          <a:p>
            <a:pPr lvl="0"/>
            <a:r>
              <a:rPr lang="en-US" sz="1600" dirty="0" smtClean="0">
                <a:latin typeface="+mj-lt"/>
              </a:rPr>
              <a:t>When complete, Click Submit.  </a:t>
            </a:r>
            <a:r>
              <a:rPr lang="en-US" sz="1600" dirty="0" smtClean="0">
                <a:solidFill>
                  <a:srgbClr val="FF0000"/>
                </a:solidFill>
                <a:latin typeface="+mj-lt"/>
              </a:rPr>
              <a:t>PLEASE TAKE NOTE OF OTHER CARRIERS THAT MAY NEED TO BE CONTACTED REGARDING YOUR ADDRESS CHANGE.  A PDF checklist is available on the next screen.  </a:t>
            </a:r>
            <a:endParaRPr lang="en-US" sz="1600" dirty="0">
              <a:latin typeface="+mj-lt"/>
            </a:endParaRPr>
          </a:p>
          <a:p>
            <a:pPr lvl="0">
              <a:buNone/>
            </a:pPr>
            <a:endParaRPr lang="en-US" sz="1800"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4400" y="2667000"/>
            <a:ext cx="7124700" cy="3833813"/>
          </a:xfrm>
          <a:prstGeom prst="rect">
            <a:avLst/>
          </a:prstGeom>
          <a:noFill/>
          <a:ln w="9525">
            <a:noFill/>
            <a:miter lim="800000"/>
            <a:headEnd/>
            <a:tailEnd/>
          </a:ln>
        </p:spPr>
      </p:pic>
      <p:sp>
        <p:nvSpPr>
          <p:cNvPr id="7" name="Notched Right Arrow 6"/>
          <p:cNvSpPr/>
          <p:nvPr/>
        </p:nvSpPr>
        <p:spPr>
          <a:xfrm flipH="1">
            <a:off x="6096000" y="5687568"/>
            <a:ext cx="1993392" cy="11704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IMPORTANT, PLEASE TAKE NOTE!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u="sng" dirty="0" smtClean="0">
                <a:solidFill>
                  <a:schemeClr val="bg1"/>
                </a:solidFill>
              </a:rPr>
              <a:t>Address Validation (QAS):</a:t>
            </a:r>
            <a:endParaRPr lang="en-US" sz="3200" u="sng" dirty="0">
              <a:solidFill>
                <a:schemeClr val="bg1"/>
              </a:solidFill>
            </a:endParaRPr>
          </a:p>
        </p:txBody>
      </p:sp>
      <p:sp>
        <p:nvSpPr>
          <p:cNvPr id="3" name="Content Placeholder 2"/>
          <p:cNvSpPr>
            <a:spLocks noGrp="1"/>
          </p:cNvSpPr>
          <p:nvPr>
            <p:ph idx="1"/>
          </p:nvPr>
        </p:nvSpPr>
        <p:spPr/>
        <p:txBody>
          <a:bodyPr>
            <a:normAutofit/>
          </a:bodyPr>
          <a:lstStyle/>
          <a:p>
            <a:pPr lvl="0"/>
            <a:r>
              <a:rPr lang="en-US" sz="1600" dirty="0"/>
              <a:t>Upon submit, QAS will validate the address.  If the address passes through the QAS process, the validation status will show as verified. With the following </a:t>
            </a:r>
            <a:r>
              <a:rPr lang="en-US" sz="1600" dirty="0" smtClean="0"/>
              <a:t>messages </a:t>
            </a:r>
            <a:r>
              <a:rPr lang="en-US" sz="1600" dirty="0"/>
              <a:t>displayed at the top of the page</a:t>
            </a:r>
            <a:r>
              <a:rPr lang="en-US" sz="1600" dirty="0" smtClean="0"/>
              <a:t>:</a:t>
            </a:r>
          </a:p>
          <a:p>
            <a:pPr lvl="0"/>
            <a:endParaRPr lang="en-US" sz="1600" dirty="0"/>
          </a:p>
          <a:p>
            <a:pPr lvl="0" algn="ctr">
              <a:buNone/>
            </a:pPr>
            <a:r>
              <a:rPr lang="en-US" sz="1600" i="1" dirty="0" smtClean="0"/>
              <a:t>	</a:t>
            </a:r>
            <a:r>
              <a:rPr lang="en-US" sz="1600" i="1" dirty="0" smtClean="0">
                <a:solidFill>
                  <a:schemeClr val="accent1">
                    <a:lumMod val="75000"/>
                  </a:schemeClr>
                </a:solidFill>
              </a:rPr>
              <a:t>The </a:t>
            </a:r>
            <a:r>
              <a:rPr lang="en-US" sz="1600" i="1" dirty="0">
                <a:solidFill>
                  <a:schemeClr val="accent1">
                    <a:lumMod val="75000"/>
                  </a:schemeClr>
                </a:solidFill>
              </a:rPr>
              <a:t>address change has been submitted successfully for approval. Please contact your Human Resource Department if you have any questions</a:t>
            </a:r>
            <a:r>
              <a:rPr lang="en-US" sz="1600" i="1" dirty="0" smtClean="0">
                <a:solidFill>
                  <a:schemeClr val="accent1">
                    <a:lumMod val="75000"/>
                  </a:schemeClr>
                </a:solidFill>
              </a:rPr>
              <a:t>.</a:t>
            </a:r>
          </a:p>
          <a:p>
            <a:pPr lvl="0" algn="ctr">
              <a:buNone/>
            </a:pPr>
            <a:r>
              <a:rPr lang="en-US" sz="1600" b="1" dirty="0" smtClean="0"/>
              <a:t>&amp;</a:t>
            </a:r>
          </a:p>
          <a:p>
            <a:pPr lvl="0" algn="ctr">
              <a:buNone/>
            </a:pPr>
            <a:r>
              <a:rPr lang="en-US" sz="1600" b="1" i="1" dirty="0" smtClean="0">
                <a:solidFill>
                  <a:schemeClr val="accent1">
                    <a:lumMod val="75000"/>
                  </a:schemeClr>
                </a:solidFill>
              </a:rPr>
              <a:t>Please </a:t>
            </a:r>
            <a:r>
              <a:rPr lang="en-US" sz="1600" b="1" i="1" dirty="0">
                <a:solidFill>
                  <a:schemeClr val="accent1">
                    <a:lumMod val="75000"/>
                  </a:schemeClr>
                </a:solidFill>
              </a:rPr>
              <a:t>note</a:t>
            </a:r>
            <a:r>
              <a:rPr lang="en-US" sz="1600" i="1" dirty="0">
                <a:solidFill>
                  <a:schemeClr val="accent1">
                    <a:lumMod val="75000"/>
                  </a:schemeClr>
                </a:solidFill>
              </a:rPr>
              <a:t>, your address will also need to be updated with your retirement carrier, any Union sponsored or Long Term Care Insurance and the Registrar's Office for student employees only. It is also important to note that a change in address either from a New York City or Yonkers address to a local address, or from a local address to New York City or Yonkers will impact local taxes. An IT-2104 tax form should be completed at the same time as the address change is requested, indicating residency in New York City or Yonkers. Questions regarding taxes should be directed to your Payroll office.</a:t>
            </a:r>
          </a:p>
          <a:p>
            <a:pPr lvl="0">
              <a:buNone/>
            </a:pPr>
            <a:endParaRPr lang="en-US" sz="1800" dirty="0">
              <a:solidFill>
                <a:schemeClr val="accent1">
                  <a:lumMod val="75000"/>
                </a:schemeClr>
              </a:solidFill>
            </a:endParaRPr>
          </a:p>
          <a:p>
            <a:r>
              <a:rPr lang="en-US" sz="1800" dirty="0" smtClean="0"/>
              <a:t>See screen print below.</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3212</TotalTime>
  <Words>428</Words>
  <Application>Microsoft Office PowerPoint</Application>
  <PresentationFormat>On-screen Show (4:3)</PresentationFormat>
  <Paragraphs>52</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Security:    To enhance the ability to identify individuals, you may receive the questions shown in the screen print below the first time logging into self service.    </vt:lpstr>
      <vt:lpstr>Security continued… </vt:lpstr>
      <vt:lpstr> Self Service Features:</vt:lpstr>
      <vt:lpstr>  Names:  To verify your name, click on the NAME tab (indicated below).   To update your name, please click on the Personal form below and return a completed copy to your Human Resources Office.   Additional verification is required to complete your name change,  further information included on the Personal form.</vt:lpstr>
      <vt:lpstr>Demographics:  To verify your Demographic information, click on the Demographic tab (indicated below).  To update any of your Demographic information,  please click on the Personal form (along with the Disability and/or Veteran form, if applicable) below and return a completed copy to your Human Resources Office.   </vt:lpstr>
      <vt:lpstr>Address:  To verify your address information, click on the Address tab (indicated below).  To update your Address, please click on the radio button next to the address you need to change, and select Update.   </vt:lpstr>
      <vt:lpstr>Update Address:</vt:lpstr>
      <vt:lpstr> Address Validation (QAS):</vt:lpstr>
      <vt:lpstr>Update Address continued:  If address change is complete, simply select the Home Page button to go back to the home page, or Logoff.  ** Please click and print the Address Change Checklist for your reference.**</vt:lpstr>
      <vt:lpstr>QAS Validation:</vt:lpstr>
      <vt:lpstr>Phone:  To verify your Phone Numbers, click on the PHONE tab (indicated below).  To add/ update or delete your phone number(s) simply select the radio button next  to the number you wish to take action on and choose the appropriate function  (Add, Update, Delete).   </vt:lpstr>
      <vt:lpstr> Phone – Add  The phone details of the Phone Type you chose to take action on will be displayed below to allow you to enter the effective date and new phone number.  This information is required. Upon adding a phone number you are also able to link it to another phone type.  For example, your home and your cell number is the same.  Simply select another type of phone under, “Also consider this my…”  Once complete, click on Add Phone.  </vt:lpstr>
      <vt:lpstr>Phone – Update  To update a phone number, select the radio button next to the type of number you need to change and select UPDATE. Your current phone information will populate in the fields below for updating. Enter the effective date and number. Once complete, click “Submit Update to Phone”. </vt:lpstr>
      <vt:lpstr>Phone – Delete  To delete a phone number, simply select the radio button next to the type of phone number you wish to remove. Click “Delete Phone”.</vt:lpstr>
      <vt:lpstr>  Emergency Contacts – Add  To verify your Emergency Contacts, click on the Emergency Contact tab (indicated below).   To add emergency contact information – select ADD then enter the information in the required fields indicated by the asterisk (*) below.  At least one phone number is required. Once complete, click on Add Contact.   Employees are limited to add up to 3 Emergency Contacts.  Once 3 contacts have been added, the ADD button will be grayed out.     </vt:lpstr>
      <vt:lpstr>Emergency Contact – Update   To update an existing Emergency Contact, select the radio button next to the contact you wish to change and click UPDATE. The existing information will automatically populate in the fields below to allow you to make the necessary changes. Once changes are complete, please select Submit Update.</vt:lpstr>
      <vt:lpstr>Emergency Contact – Delete   To delete an Emergency Contact, select the radio button next to the contact you wish to remove and click DELETE. The existing information will automatically populate in the fields, please select the Delete Contact. </vt:lpstr>
      <vt:lpstr>Education:  To verify your Education information, click on the Education tab (indicated below).  Select the radio button next to the Degree Date and click View Details.  To change or correct  any of your Education information, please click on the Personal form below and return a completed copy to your Human Resources Office. Verification is required to complete your  change, additional information is included on the Personal form.</vt:lpstr>
    </vt:vector>
  </TitlesOfParts>
  <Company>State University of New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Home Page and Self Service Functionality</dc:title>
  <dc:creator>vumbacti</dc:creator>
  <cp:lastModifiedBy>Victoria Phipps</cp:lastModifiedBy>
  <cp:revision>248</cp:revision>
  <dcterms:created xsi:type="dcterms:W3CDTF">2013-04-10T15:19:06Z</dcterms:created>
  <dcterms:modified xsi:type="dcterms:W3CDTF">2015-12-02T22:46:57Z</dcterms:modified>
</cp:coreProperties>
</file>