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78" r:id="rId6"/>
    <p:sldId id="283" r:id="rId7"/>
    <p:sldId id="286" r:id="rId8"/>
    <p:sldId id="284" r:id="rId9"/>
    <p:sldId id="285" r:id="rId10"/>
    <p:sldId id="282" r:id="rId11"/>
    <p:sldId id="287" r:id="rId12"/>
    <p:sldId id="297" r:id="rId13"/>
    <p:sldId id="295" r:id="rId14"/>
    <p:sldId id="299" r:id="rId15"/>
    <p:sldId id="300" r:id="rId16"/>
    <p:sldId id="302" r:id="rId17"/>
    <p:sldId id="294" r:id="rId18"/>
    <p:sldId id="298" r:id="rId19"/>
    <p:sldId id="301" r:id="rId20"/>
    <p:sldId id="261" r:id="rId21"/>
    <p:sldId id="26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4628" autoAdjust="0"/>
  </p:normalViewPr>
  <p:slideViewPr>
    <p:cSldViewPr>
      <p:cViewPr>
        <p:scale>
          <a:sx n="65" d="100"/>
          <a:sy n="65" d="100"/>
        </p:scale>
        <p:origin x="1364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06389-3301-44DC-A214-BD16335A2F69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A64F7-ECE5-419B-B5DE-5C40705A9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23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7D40B3-1140-4EEC-9B73-790F71D0E14C}" type="slidenum">
              <a:rPr lang="en-US" altLang="en-US" smtClean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55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2" tIns="46577" rIns="93152" bIns="46577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27DE8C-6820-4635-91DD-08988C9A7403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3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09189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88BFA-6CBC-2D47-B03E-96A223A203C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611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:\Aaron\HFC\PPT\HFC_PPT_Options-Cover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16532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2A71-2587-4E37-BA55-E133D347752B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190C-F8EC-49D0-A134-F3679200D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605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2A71-2587-4E37-BA55-E133D347752B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190C-F8EC-49D0-A134-F3679200D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429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2A71-2587-4E37-BA55-E133D347752B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190C-F8EC-49D0-A134-F3679200D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406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2A71-2587-4E37-BA55-E133D347752B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190C-F8EC-49D0-A134-F3679200D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805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2A71-2587-4E37-BA55-E133D347752B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190C-F8EC-49D0-A134-F3679200D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215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2A71-2587-4E37-BA55-E133D347752B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190C-F8EC-49D0-A134-F3679200D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936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2A71-2587-4E37-BA55-E133D347752B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190C-F8EC-49D0-A134-F3679200D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210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2A71-2587-4E37-BA55-E133D347752B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190C-F8EC-49D0-A134-F3679200D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969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2A71-2587-4E37-BA55-E133D347752B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190C-F8EC-49D0-A134-F3679200D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592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2A71-2587-4E37-BA55-E133D347752B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190C-F8EC-49D0-A134-F3679200D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356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:\Aaron\HFC\PPT\HFC_PPT_Options-Insid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6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B2A71-2587-4E37-BA55-E133D347752B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0190C-F8EC-49D0-A134-F3679200D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189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70C0"/>
        </a:buClr>
        <a:buFont typeface="Arial" panose="020B0604020202020204" pitchFamily="34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70C0"/>
        </a:buClr>
        <a:buFont typeface="Arial" panose="020B0604020202020204" pitchFamily="34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70C0"/>
        </a:buClr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70C0"/>
        </a:buClr>
        <a:buFont typeface="Arial" panose="020B0604020202020204" pitchFamily="34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70C0"/>
        </a:buClr>
        <a:buFont typeface="Arial" panose="020B0604020202020204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healthiestyou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assistance@uhcglobal.com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si.drg@uhcsr.com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assistance@uhcglobal.com" TargetMode="External"/><Relationship Id="rId2" Type="http://schemas.openxmlformats.org/officeDocument/2006/relationships/hyperlink" Target="mailto:customerservice@uhcsr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mailto:student@haylor.com" TargetMode="External"/><Relationship Id="rId4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yaccount.uhcsr.com/" TargetMode="External"/><Relationship Id="rId2" Type="http://schemas.openxmlformats.org/officeDocument/2006/relationships/hyperlink" Target="mailto:notifications@uhcsr.com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371600"/>
            <a:ext cx="8458200" cy="23622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Student Health Insurance </a:t>
            </a: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&amp; Trip Cancellation/Interruption Coverage </a:t>
            </a: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 Study Abroad Programs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 descr="\\hfcnts1\ntmain\Users\rsimo\My Documents\Clients\SUNY International\SUNY_Logo_278and4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032" y="3581400"/>
            <a:ext cx="3071736" cy="151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20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Will My Health Insurance ID Card Look Like?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86" y="1905000"/>
            <a:ext cx="8407400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431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7501"/>
            <a:ext cx="8991600" cy="839608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Here’s What You Can Do </a:t>
            </a: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UHC MyAccount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" b="8138"/>
          <a:stretch/>
        </p:blipFill>
        <p:spPr bwMode="auto">
          <a:xfrm>
            <a:off x="1204452" y="1009735"/>
            <a:ext cx="7772400" cy="4603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371600" y="5181600"/>
            <a:ext cx="585019" cy="1460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8056" y="4876800"/>
            <a:ext cx="120974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List IAP Coordinator here as PRA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10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Travel Abroad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Enhancements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229600" cy="3680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r>
              <a:rPr lang="en-US" dirty="0"/>
              <a:t>Slide </a:t>
            </a:r>
            <a:fld id="{3770190C-F8EC-49D0-A134-F3679200DAF2}" type="slidenum">
              <a:rPr lang="en-US" smtClean="0"/>
              <a:t>12</a:t>
            </a:fld>
            <a:r>
              <a:rPr lang="en-US" dirty="0" smtClean="0"/>
              <a:t> of 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03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320"/>
            <a:ext cx="8686800" cy="9144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Telehealth Services- Mental &amp; Physical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7279"/>
            <a:ext cx="8229600" cy="5684521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Process</a:t>
            </a:r>
            <a:r>
              <a:rPr lang="en-US" sz="1800" b="1" dirty="0">
                <a:solidFill>
                  <a:schemeClr val="tx1"/>
                </a:solidFill>
              </a:rPr>
              <a:t>: </a:t>
            </a:r>
            <a:r>
              <a:rPr lang="en-US" sz="1800" dirty="0" smtClean="0">
                <a:solidFill>
                  <a:schemeClr val="tx1"/>
                </a:solidFill>
              </a:rPr>
              <a:t>member visits the </a:t>
            </a:r>
            <a:r>
              <a:rPr lang="en-US" sz="1800" b="1" i="1" dirty="0" err="1" smtClean="0">
                <a:solidFill>
                  <a:schemeClr val="tx1"/>
                </a:solidFill>
              </a:rPr>
              <a:t>HealthiestYou</a:t>
            </a:r>
            <a:r>
              <a:rPr lang="en-US" sz="1800" dirty="0" smtClean="0">
                <a:solidFill>
                  <a:schemeClr val="tx1"/>
                </a:solidFill>
              </a:rPr>
              <a:t> app or website </a:t>
            </a:r>
            <a:r>
              <a:rPr lang="en-US" sz="1800" dirty="0" smtClean="0">
                <a:solidFill>
                  <a:schemeClr val="tx1"/>
                </a:solidFill>
                <a:hlinkClick r:id="rId2"/>
              </a:rPr>
              <a:t>here</a:t>
            </a:r>
            <a:r>
              <a:rPr lang="en-US" sz="1800" dirty="0" smtClean="0">
                <a:solidFill>
                  <a:schemeClr val="tx1"/>
                </a:solidFill>
              </a:rPr>
              <a:t> and completes </a:t>
            </a:r>
            <a:r>
              <a:rPr lang="en-US" sz="1800" dirty="0">
                <a:solidFill>
                  <a:schemeClr val="tx1"/>
                </a:solidFill>
              </a:rPr>
              <a:t>a </a:t>
            </a:r>
            <a:r>
              <a:rPr lang="en-US" sz="1800" dirty="0" smtClean="0">
                <a:solidFill>
                  <a:schemeClr val="tx1"/>
                </a:solidFill>
              </a:rPr>
              <a:t>questionnaire. Member provides their UHCSR </a:t>
            </a:r>
            <a:r>
              <a:rPr lang="en-US" sz="1800" dirty="0">
                <a:solidFill>
                  <a:schemeClr val="tx1"/>
                </a:solidFill>
              </a:rPr>
              <a:t>insurance information </a:t>
            </a:r>
            <a:r>
              <a:rPr lang="en-US" sz="1800" dirty="0" smtClean="0">
                <a:solidFill>
                  <a:schemeClr val="tx1"/>
                </a:solidFill>
              </a:rPr>
              <a:t>from UHCSR </a:t>
            </a:r>
            <a:r>
              <a:rPr lang="en-US" sz="1800" dirty="0">
                <a:solidFill>
                  <a:schemeClr val="tx1"/>
                </a:solidFill>
              </a:rPr>
              <a:t>ID card, emergency contacts and their goals </a:t>
            </a:r>
            <a:r>
              <a:rPr lang="en-US" sz="1800" dirty="0" smtClean="0">
                <a:solidFill>
                  <a:schemeClr val="tx1"/>
                </a:solidFill>
              </a:rPr>
              <a:t>for the service. </a:t>
            </a:r>
            <a:r>
              <a:rPr lang="en-US" sz="1800" dirty="0">
                <a:solidFill>
                  <a:schemeClr val="tx1"/>
                </a:solidFill>
              </a:rPr>
              <a:t>The questionnaire will also ask for counselor preferences (</a:t>
            </a:r>
            <a:r>
              <a:rPr lang="en-US" sz="1800" dirty="0" smtClean="0">
                <a:solidFill>
                  <a:schemeClr val="tx1"/>
                </a:solidFill>
              </a:rPr>
              <a:t>gender, specialty</a:t>
            </a:r>
            <a:r>
              <a:rPr lang="en-US" sz="1800" dirty="0">
                <a:solidFill>
                  <a:schemeClr val="tx1"/>
                </a:solidFill>
              </a:rPr>
              <a:t>, etc.) to ensure </a:t>
            </a:r>
            <a:r>
              <a:rPr lang="en-US" sz="1800" dirty="0" smtClean="0">
                <a:solidFill>
                  <a:schemeClr val="tx1"/>
                </a:solidFill>
              </a:rPr>
              <a:t>member is </a:t>
            </a:r>
            <a:r>
              <a:rPr lang="en-US" sz="1800" dirty="0">
                <a:solidFill>
                  <a:schemeClr val="tx1"/>
                </a:solidFill>
              </a:rPr>
              <a:t>matched with a practitioner that can help meet their </a:t>
            </a:r>
            <a:r>
              <a:rPr lang="en-US" sz="1800" dirty="0" smtClean="0">
                <a:solidFill>
                  <a:schemeClr val="tx1"/>
                </a:solidFill>
              </a:rPr>
              <a:t>goals</a:t>
            </a:r>
          </a:p>
          <a:p>
            <a:pPr marL="0" indent="0">
              <a:buNone/>
            </a:pPr>
            <a:endParaRPr lang="en-US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Within 24 hours after completing the questionnaire, </a:t>
            </a:r>
            <a:r>
              <a:rPr lang="en-US" sz="1800" dirty="0" smtClean="0">
                <a:solidFill>
                  <a:schemeClr val="tx1"/>
                </a:solidFill>
              </a:rPr>
              <a:t>the member </a:t>
            </a:r>
            <a:r>
              <a:rPr lang="en-US" sz="1800" dirty="0">
                <a:solidFill>
                  <a:schemeClr val="tx1"/>
                </a:solidFill>
              </a:rPr>
              <a:t>will be contacted by a counselor </a:t>
            </a:r>
            <a:r>
              <a:rPr lang="en-US" sz="1800" dirty="0" smtClean="0">
                <a:solidFill>
                  <a:schemeClr val="tx1"/>
                </a:solidFill>
              </a:rPr>
              <a:t>to schedule </a:t>
            </a:r>
            <a:r>
              <a:rPr lang="en-US" sz="1800" dirty="0">
                <a:solidFill>
                  <a:schemeClr val="tx1"/>
                </a:solidFill>
              </a:rPr>
              <a:t>an appointment and decide on a communication method that best suits their </a:t>
            </a:r>
            <a:r>
              <a:rPr lang="en-US" sz="1800" dirty="0" smtClean="0">
                <a:solidFill>
                  <a:schemeClr val="tx1"/>
                </a:solidFill>
              </a:rPr>
              <a:t>needs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200" dirty="0" smtClean="0">
                <a:solidFill>
                  <a:srgbClr val="898989"/>
                </a:solidFill>
              </a:rPr>
              <a:t>			</a:t>
            </a:r>
            <a:endParaRPr lang="en-US" sz="2000" dirty="0" smtClean="0">
              <a:solidFill>
                <a:srgbClr val="898989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r>
              <a:rPr lang="en-US" dirty="0"/>
              <a:t>Slide </a:t>
            </a:r>
            <a:fld id="{3770190C-F8EC-49D0-A134-F3679200DAF2}" type="slidenum">
              <a:rPr lang="en-US" smtClean="0"/>
              <a:t>13</a:t>
            </a:fld>
            <a:r>
              <a:rPr lang="en-US" dirty="0" smtClean="0"/>
              <a:t> of 39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3505200"/>
            <a:ext cx="2907089" cy="318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0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6691" y="304800"/>
            <a:ext cx="8227141" cy="7091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3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ahoma" pitchFamily="34" charset="0"/>
              </a:rPr>
              <a:t>Landing Page </a:t>
            </a:r>
            <a:r>
              <a:rPr lang="en-US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cs typeface="Tahoma" pitchFamily="34" charset="0"/>
              </a:rPr>
              <a:t/>
            </a:r>
            <a:br>
              <a:rPr lang="en-US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cs typeface="Tahoma" pitchFamily="34" charset="0"/>
              </a:rPr>
            </a:br>
            <a:r>
              <a:rPr lang="en-US" altLang="en-US" sz="3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ahoma" pitchFamily="34" charset="0"/>
              </a:rPr>
              <a:t>For Physical &amp; Mental TeleDoc Services </a:t>
            </a:r>
            <a:endParaRPr lang="en-US" altLang="en-US" sz="3200" kern="1200" dirty="0">
              <a:solidFill>
                <a:schemeClr val="tx1">
                  <a:lumMod val="50000"/>
                  <a:lumOff val="50000"/>
                </a:schemeClr>
              </a:solidFill>
              <a:cs typeface="Tahoma" pitchFamily="34" charset="0"/>
            </a:endParaRPr>
          </a:p>
        </p:txBody>
      </p:sp>
      <p:sp>
        <p:nvSpPr>
          <p:cNvPr id="12293" name="AutoShape 2" descr="https://mail.google.com/mail/u/0/?ui=2&amp;ik=d74933a6df&amp;view=att&amp;th=13ed68ab877fb952&amp;attid=0.1.1&amp;disp=emb&amp;zw&amp;atsh=1"/>
          <p:cNvSpPr>
            <a:spLocks noChangeAspect="1" noChangeArrowheads="1"/>
          </p:cNvSpPr>
          <p:nvPr/>
        </p:nvSpPr>
        <p:spPr bwMode="auto">
          <a:xfrm>
            <a:off x="155575" y="-2925763"/>
            <a:ext cx="4067175" cy="609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50000"/>
              </a:spcBef>
              <a:buChar char="•"/>
              <a:defRPr sz="2000" b="1">
                <a:solidFill>
                  <a:srgbClr val="C90044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5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50000"/>
              </a:spcBef>
              <a:buChar char="•"/>
              <a:defRPr sz="1000">
                <a:solidFill>
                  <a:schemeClr val="bg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50000"/>
              </a:spcBef>
              <a:buChar char="•"/>
              <a:defRPr sz="900">
                <a:solidFill>
                  <a:schemeClr val="bg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900">
                <a:solidFill>
                  <a:schemeClr val="bg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900">
                <a:solidFill>
                  <a:schemeClr val="bg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900">
                <a:solidFill>
                  <a:schemeClr val="bg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900">
                <a:solidFill>
                  <a:schemeClr val="bg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12295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50000"/>
              </a:spcBef>
              <a:buChar char="•"/>
              <a:defRPr sz="2000" b="1">
                <a:solidFill>
                  <a:srgbClr val="C90044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5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50000"/>
              </a:spcBef>
              <a:buChar char="•"/>
              <a:defRPr sz="1000">
                <a:solidFill>
                  <a:schemeClr val="bg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50000"/>
              </a:spcBef>
              <a:buChar char="•"/>
              <a:defRPr sz="900">
                <a:solidFill>
                  <a:schemeClr val="bg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900">
                <a:solidFill>
                  <a:schemeClr val="bg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900">
                <a:solidFill>
                  <a:schemeClr val="bg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900">
                <a:solidFill>
                  <a:schemeClr val="bg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900">
                <a:solidFill>
                  <a:schemeClr val="bg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7C88AF0-CA5E-457C-84DD-060D1691A3B5}" type="slidenum">
              <a:rPr lang="en-US" altLang="en-US" sz="800" b="0" smtClean="0">
                <a:solidFill>
                  <a:schemeClr val="bg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800" b="0" smtClean="0">
              <a:solidFill>
                <a:schemeClr val="bg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2" y="1037634"/>
            <a:ext cx="9094800" cy="437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0953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9A4660-B017-444F-8B12-F8DB020575B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239" y="990600"/>
            <a:ext cx="5750545" cy="536575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5257800" y="3505200"/>
            <a:ext cx="1447800" cy="1524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33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04800"/>
            <a:ext cx="6337567" cy="60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809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3EAA6-98F2-452E-A2B3-E06CD1910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How Do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 Locate Providers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Abroad and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Pay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Services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4942C-D987-4268-9913-72E46BB9E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Step 1</a:t>
            </a:r>
            <a:r>
              <a:rPr lang="en-US" sz="2400" dirty="0">
                <a:solidFill>
                  <a:schemeClr val="tx1"/>
                </a:solidFill>
              </a:rPr>
              <a:t>: C</a:t>
            </a:r>
            <a:r>
              <a:rPr lang="en-US" sz="2400" dirty="0" smtClean="0">
                <a:solidFill>
                  <a:schemeClr val="tx1"/>
                </a:solidFill>
              </a:rPr>
              <a:t>all 844-249-0748 (number on back of ID card or +1 – 410-453-6330) or email </a:t>
            </a:r>
            <a:r>
              <a:rPr lang="en-US" sz="2400" dirty="0" smtClean="0">
                <a:solidFill>
                  <a:schemeClr val="tx1"/>
                </a:solidFill>
                <a:hlinkClick r:id="rId2"/>
              </a:rPr>
              <a:t>assistance@uhcglobal.com</a:t>
            </a:r>
            <a:r>
              <a:rPr lang="en-US" sz="2400" dirty="0" smtClean="0">
                <a:solidFill>
                  <a:schemeClr val="tx1"/>
                </a:solidFill>
              </a:rPr>
              <a:t> .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chemeClr val="tx1"/>
                </a:solidFill>
              </a:rPr>
              <a:t>Step 2</a:t>
            </a:r>
            <a:r>
              <a:rPr lang="en-US" sz="2400" dirty="0">
                <a:solidFill>
                  <a:schemeClr val="tx1"/>
                </a:solidFill>
              </a:rPr>
              <a:t>: UHC will </a:t>
            </a:r>
            <a:r>
              <a:rPr lang="en-US" sz="2400" dirty="0" smtClean="0">
                <a:solidFill>
                  <a:schemeClr val="tx1"/>
                </a:solidFill>
              </a:rPr>
              <a:t>advise of nearest provider that </a:t>
            </a:r>
            <a:r>
              <a:rPr lang="en-US" sz="2400" dirty="0">
                <a:solidFill>
                  <a:schemeClr val="tx1"/>
                </a:solidFill>
              </a:rPr>
              <a:t>meets their standard of care. 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chemeClr val="tx1"/>
                </a:solidFill>
              </a:rPr>
              <a:t>Step 3</a:t>
            </a:r>
            <a:r>
              <a:rPr lang="en-US" sz="2400" dirty="0">
                <a:solidFill>
                  <a:schemeClr val="tx1"/>
                </a:solidFill>
              </a:rPr>
              <a:t>: UHC will call </a:t>
            </a:r>
            <a:r>
              <a:rPr lang="en-US" sz="2400" dirty="0" smtClean="0">
                <a:solidFill>
                  <a:schemeClr val="tx1"/>
                </a:solidFill>
              </a:rPr>
              <a:t>provider </a:t>
            </a:r>
            <a:r>
              <a:rPr lang="en-US" sz="2400" dirty="0">
                <a:solidFill>
                  <a:schemeClr val="tx1"/>
                </a:solidFill>
              </a:rPr>
              <a:t>and pre-pay them for your visit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  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chemeClr val="tx1"/>
                </a:solidFill>
              </a:rPr>
              <a:t>Step 4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  <a:r>
              <a:rPr lang="en-US" sz="2400" dirty="0" smtClean="0">
                <a:solidFill>
                  <a:schemeClr val="tx1"/>
                </a:solidFill>
              </a:rPr>
              <a:t>Show your </a:t>
            </a:r>
            <a:r>
              <a:rPr lang="en-US" sz="2400" dirty="0">
                <a:solidFill>
                  <a:schemeClr val="tx1"/>
                </a:solidFill>
              </a:rPr>
              <a:t>insurance ID card to </a:t>
            </a:r>
            <a:r>
              <a:rPr lang="en-US" sz="2400" dirty="0" smtClean="0">
                <a:solidFill>
                  <a:schemeClr val="tx1"/>
                </a:solidFill>
              </a:rPr>
              <a:t>any Doctor’s offices that you visit, as well as pharmacies, labs, etc.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33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How </a:t>
            </a:r>
            <a:r>
              <a:rPr lang="en-US" sz="3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en-US" sz="3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 </a:t>
            </a:r>
            <a:r>
              <a:rPr lang="en-US" sz="3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</a:t>
            </a:r>
            <a:r>
              <a:rPr lang="en-US" sz="3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ile </a:t>
            </a:r>
            <a:r>
              <a:rPr lang="en-US" sz="3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en-US" sz="3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Claim Abroad:</a:t>
            </a:r>
            <a:endParaRPr lang="en-US" sz="3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481"/>
            <a:ext cx="8229600" cy="416052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Travel Abroad 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Claims Submissions: </a:t>
            </a:r>
            <a:r>
              <a:rPr lang="en-US" sz="2000" dirty="0"/>
              <a:t> </a:t>
            </a:r>
            <a:endParaRPr lang="en-US" sz="2000" dirty="0" smtClean="0"/>
          </a:p>
          <a:p>
            <a:pPr marL="0" lvl="0" indent="0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If </a:t>
            </a:r>
            <a:r>
              <a:rPr lang="en-US" sz="1600" dirty="0">
                <a:solidFill>
                  <a:schemeClr val="tx1"/>
                </a:solidFill>
              </a:rPr>
              <a:t>payment is not arranged at the time of service via UHC Global, the student may </a:t>
            </a:r>
            <a:r>
              <a:rPr lang="en-US" sz="1600" dirty="0" smtClean="0">
                <a:solidFill>
                  <a:schemeClr val="tx1"/>
                </a:solidFill>
              </a:rPr>
              <a:t>email all </a:t>
            </a:r>
            <a:r>
              <a:rPr lang="en-US" sz="1600" dirty="0">
                <a:solidFill>
                  <a:schemeClr val="tx1"/>
                </a:solidFill>
              </a:rPr>
              <a:t>claim information </a:t>
            </a:r>
            <a:r>
              <a:rPr lang="en-US" sz="1600" dirty="0" smtClean="0">
                <a:solidFill>
                  <a:schemeClr val="tx1"/>
                </a:solidFill>
              </a:rPr>
              <a:t>to UHCSR at </a:t>
            </a:r>
            <a:r>
              <a:rPr lang="en-US" sz="1600" dirty="0">
                <a:solidFill>
                  <a:schemeClr val="tx1"/>
                </a:solidFill>
                <a:hlinkClick r:id="rId2"/>
              </a:rPr>
              <a:t>si.drg@uhcsr.com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i="1" dirty="0" smtClean="0">
                <a:solidFill>
                  <a:schemeClr val="tx1"/>
                </a:solidFill>
              </a:rPr>
              <a:t>(</a:t>
            </a:r>
            <a:r>
              <a:rPr lang="en-US" sz="1600" i="1" dirty="0">
                <a:solidFill>
                  <a:schemeClr val="tx1"/>
                </a:solidFill>
              </a:rPr>
              <a:t>a claim form is not needed to submit a claim, but </a:t>
            </a:r>
            <a:r>
              <a:rPr lang="en-US" sz="1600" i="1" dirty="0" smtClean="0">
                <a:solidFill>
                  <a:schemeClr val="tx1"/>
                </a:solidFill>
              </a:rPr>
              <a:t>UHCSR </a:t>
            </a:r>
            <a:r>
              <a:rPr lang="en-US" sz="1600" i="1" dirty="0">
                <a:solidFill>
                  <a:schemeClr val="tx1"/>
                </a:solidFill>
              </a:rPr>
              <a:t>needs the student’s </a:t>
            </a:r>
            <a:r>
              <a:rPr lang="en-US" sz="1600" i="1" dirty="0" smtClean="0">
                <a:solidFill>
                  <a:schemeClr val="tx1"/>
                </a:solidFill>
              </a:rPr>
              <a:t>SRID number from their insurance card)</a:t>
            </a:r>
          </a:p>
          <a:p>
            <a:pPr marL="0" lvl="0" indent="0">
              <a:buNone/>
            </a:pPr>
            <a:endParaRPr lang="en-US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lvl="0" indent="0">
              <a:buNone/>
            </a:pP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Please remember when submitting a claim: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indent="-285750">
              <a:spcBef>
                <a:spcPts val="0"/>
              </a:spcBef>
              <a:buClrTx/>
            </a:pPr>
            <a:r>
              <a:rPr lang="en-US" sz="1600" kern="0" dirty="0">
                <a:solidFill>
                  <a:schemeClr val="tx1"/>
                </a:solidFill>
                <a:cs typeface="Calibri"/>
              </a:rPr>
              <a:t>Member must include proof of payment for </a:t>
            </a:r>
            <a:r>
              <a:rPr lang="en-US" sz="1600" kern="0" dirty="0" smtClean="0">
                <a:solidFill>
                  <a:schemeClr val="tx1"/>
                </a:solidFill>
                <a:cs typeface="Calibri"/>
              </a:rPr>
              <a:t>reimbursement.</a:t>
            </a:r>
          </a:p>
          <a:p>
            <a:pPr indent="-285750">
              <a:spcBef>
                <a:spcPts val="0"/>
              </a:spcBef>
              <a:buClrTx/>
            </a:pPr>
            <a:r>
              <a:rPr lang="en-US" sz="1600" kern="0" dirty="0" smtClean="0">
                <a:solidFill>
                  <a:schemeClr val="tx1"/>
                </a:solidFill>
                <a:cs typeface="Calibri"/>
              </a:rPr>
              <a:t>If </a:t>
            </a:r>
            <a:r>
              <a:rPr lang="en-US" sz="1600" kern="0" dirty="0">
                <a:solidFill>
                  <a:schemeClr val="tx1"/>
                </a:solidFill>
                <a:cs typeface="Calibri"/>
              </a:rPr>
              <a:t>payment was made by check, a copy of the front and back of the cancelled check needs to be included. </a:t>
            </a:r>
            <a:endParaRPr lang="en-US" sz="1600" kern="0" dirty="0" smtClean="0">
              <a:solidFill>
                <a:schemeClr val="tx1"/>
              </a:solidFill>
              <a:cs typeface="Calibri"/>
            </a:endParaRPr>
          </a:p>
          <a:p>
            <a:pPr indent="-285750">
              <a:spcBef>
                <a:spcPts val="0"/>
              </a:spcBef>
              <a:buClrTx/>
            </a:pPr>
            <a:r>
              <a:rPr lang="en-US" sz="1600" kern="0" dirty="0" smtClean="0">
                <a:solidFill>
                  <a:schemeClr val="tx1"/>
                </a:solidFill>
                <a:cs typeface="Calibri"/>
              </a:rPr>
              <a:t>For </a:t>
            </a:r>
            <a:r>
              <a:rPr lang="en-US" sz="1600" kern="0" dirty="0">
                <a:solidFill>
                  <a:schemeClr val="tx1"/>
                </a:solidFill>
                <a:cs typeface="Calibri"/>
              </a:rPr>
              <a:t>all credit card payments, the credit card statement showing the cardholder’s full name, institution name and payment information for each date of service is required. </a:t>
            </a:r>
            <a:endParaRPr lang="en-US" sz="1600" kern="0" dirty="0" smtClean="0">
              <a:solidFill>
                <a:schemeClr val="tx1"/>
              </a:solidFill>
              <a:cs typeface="Calibri"/>
            </a:endParaRPr>
          </a:p>
          <a:p>
            <a:pPr indent="-285750">
              <a:spcBef>
                <a:spcPts val="0"/>
              </a:spcBef>
              <a:buClrTx/>
            </a:pPr>
            <a:r>
              <a:rPr lang="en-US" sz="1600" kern="0" dirty="0" smtClean="0">
                <a:solidFill>
                  <a:schemeClr val="tx1"/>
                </a:solidFill>
                <a:cs typeface="Calibri"/>
              </a:rPr>
              <a:t>If </a:t>
            </a:r>
            <a:r>
              <a:rPr lang="en-US" sz="1600" kern="0" dirty="0">
                <a:solidFill>
                  <a:schemeClr val="tx1"/>
                </a:solidFill>
                <a:cs typeface="Calibri"/>
              </a:rPr>
              <a:t>payment was made with an ATM or Debit card, the bank statement showing the accountholder’s full name, institution name and payment information for each date of service is required. </a:t>
            </a:r>
            <a:r>
              <a:rPr lang="en-US" sz="1600" kern="0" dirty="0" smtClean="0">
                <a:solidFill>
                  <a:schemeClr val="tx1"/>
                </a:solidFill>
                <a:cs typeface="Calibri"/>
              </a:rPr>
              <a:t>UHCSR </a:t>
            </a:r>
            <a:r>
              <a:rPr lang="en-US" sz="1600" kern="0" dirty="0">
                <a:solidFill>
                  <a:schemeClr val="tx1"/>
                </a:solidFill>
                <a:cs typeface="Calibri"/>
              </a:rPr>
              <a:t>will call the provider of services to verify all cash payments</a:t>
            </a:r>
            <a:r>
              <a:rPr lang="en-US" sz="1600" kern="0" dirty="0" smtClean="0">
                <a:solidFill>
                  <a:schemeClr val="tx1"/>
                </a:solidFill>
                <a:cs typeface="Calibri"/>
              </a:rPr>
              <a:t>.</a:t>
            </a:r>
            <a:endParaRPr lang="en-US" sz="1600" kern="0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r>
              <a:rPr lang="en-US" dirty="0"/>
              <a:t>Slide </a:t>
            </a:r>
            <a:fld id="{3770190C-F8EC-49D0-A134-F3679200DAF2}" type="slidenum">
              <a:rPr lang="en-US" smtClean="0"/>
              <a:t>18</a:t>
            </a:fld>
            <a:r>
              <a:rPr lang="en-US" dirty="0" smtClean="0"/>
              <a:t> of 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07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Trip Cancellation/Interruption Policy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Benefits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Trip Cancellation </a:t>
            </a:r>
          </a:p>
          <a:p>
            <a:r>
              <a:rPr lang="en-US" dirty="0">
                <a:solidFill>
                  <a:schemeClr val="tx1"/>
                </a:solidFill>
              </a:rPr>
              <a:t>Trip Interruption</a:t>
            </a:r>
          </a:p>
          <a:p>
            <a:r>
              <a:rPr lang="en-US" dirty="0">
                <a:solidFill>
                  <a:schemeClr val="tx1"/>
                </a:solidFill>
              </a:rPr>
              <a:t>Trip Delay </a:t>
            </a:r>
          </a:p>
          <a:p>
            <a:r>
              <a:rPr lang="en-US" dirty="0">
                <a:solidFill>
                  <a:schemeClr val="tx1"/>
                </a:solidFill>
              </a:rPr>
              <a:t>Lost or Delayed Baggage</a:t>
            </a:r>
          </a:p>
          <a:p>
            <a:r>
              <a:rPr lang="en-US" dirty="0">
                <a:solidFill>
                  <a:schemeClr val="tx1"/>
                </a:solidFill>
              </a:rPr>
              <a:t>Legal Referral</a:t>
            </a:r>
          </a:p>
          <a:p>
            <a:r>
              <a:rPr lang="en-US" dirty="0">
                <a:solidFill>
                  <a:schemeClr val="tx1"/>
                </a:solidFill>
              </a:rPr>
              <a:t>Translation Services</a:t>
            </a:r>
          </a:p>
          <a:p>
            <a:r>
              <a:rPr lang="en-US" dirty="0">
                <a:solidFill>
                  <a:schemeClr val="tx1"/>
                </a:solidFill>
              </a:rPr>
              <a:t>Passport/Visa Retrieval </a:t>
            </a:r>
          </a:p>
          <a:p>
            <a:r>
              <a:rPr lang="en-US" dirty="0">
                <a:solidFill>
                  <a:schemeClr val="tx1"/>
                </a:solidFill>
              </a:rPr>
              <a:t>RX Drug/Eyeglass Replacement</a:t>
            </a:r>
          </a:p>
          <a:p>
            <a:r>
              <a:rPr lang="en-US" dirty="0">
                <a:solidFill>
                  <a:schemeClr val="tx1"/>
                </a:solidFill>
              </a:rPr>
              <a:t>ID Theft Resolution</a:t>
            </a:r>
          </a:p>
          <a:p>
            <a:r>
              <a:rPr lang="en-US" dirty="0">
                <a:solidFill>
                  <a:schemeClr val="tx1"/>
                </a:solidFill>
              </a:rPr>
              <a:t>Concierge Services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600200"/>
            <a:ext cx="2878666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35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How Does This Plan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Medical expenses are very costly and without </a:t>
            </a:r>
            <a:r>
              <a:rPr lang="en-US" dirty="0" smtClean="0">
                <a:solidFill>
                  <a:schemeClr val="tx1"/>
                </a:solidFill>
              </a:rPr>
              <a:t>active, in-network medical insurance while abroad, students </a:t>
            </a:r>
            <a:r>
              <a:rPr lang="en-US" dirty="0">
                <a:solidFill>
                  <a:schemeClr val="tx1"/>
                </a:solidFill>
              </a:rPr>
              <a:t>can owe exorbitant amounts for healthcare.  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 SUNY International Health Insurance Plan will help pay for medical bills that you will incur when you go to the doctor, hospital, or pick up prescription medication </a:t>
            </a:r>
            <a:r>
              <a:rPr lang="en-US" dirty="0" smtClean="0">
                <a:solidFill>
                  <a:schemeClr val="tx1"/>
                </a:solidFill>
              </a:rPr>
              <a:t>abroad.  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In addition to health insurance the plan provides assistance for managing medical and travel emergencies while on your study abroad program.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Trip cancellation and interruption coverage is available separately on a voluntary basis.  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09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Need Support?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2200" y="1401096"/>
            <a:ext cx="647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For Health Insurance Plan or Claim Assistance</a:t>
            </a:r>
          </a:p>
          <a:p>
            <a:r>
              <a:rPr lang="en-US" dirty="0">
                <a:solidFill>
                  <a:srgbClr val="000000"/>
                </a:solidFill>
                <a:ea typeface="Times New Roman"/>
                <a:cs typeface="Calibri"/>
              </a:rPr>
              <a:t>888-714-6544 or email </a:t>
            </a:r>
            <a:r>
              <a:rPr lang="en-US" u="sng" dirty="0">
                <a:solidFill>
                  <a:srgbClr val="000000"/>
                </a:solidFill>
                <a:ea typeface="Times New Roman"/>
                <a:cs typeface="Calibri"/>
                <a:hlinkClick r:id="rId2"/>
              </a:rPr>
              <a:t>customerservice@uhcsr.com</a:t>
            </a:r>
            <a:r>
              <a:rPr lang="en-US" dirty="0">
                <a:solidFill>
                  <a:srgbClr val="000000"/>
                </a:solidFill>
                <a:ea typeface="Times New Roman"/>
                <a:cs typeface="Calibri"/>
              </a:rPr>
              <a:t> </a:t>
            </a:r>
            <a:endParaRPr lang="en-US" dirty="0">
              <a:solidFill>
                <a:srgbClr val="000000"/>
              </a:solidFill>
              <a:latin typeface="Akzidenz-Grotesk Std"/>
              <a:ea typeface="Times New Roman"/>
              <a:cs typeface="Akzidenz-Grotesk Std"/>
            </a:endParaRPr>
          </a:p>
          <a:p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389094" y="2149026"/>
            <a:ext cx="6487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To Locate Providers Abroad, Monitor Travel Risks, View Medical Intelligence Reports, Daily Security Briefings of Global Events, View Drug and Language Translation Guides: </a:t>
            </a:r>
          </a:p>
          <a:p>
            <a:r>
              <a:rPr lang="en-US" dirty="0" smtClean="0"/>
              <a:t>844-249-0748 </a:t>
            </a:r>
            <a:r>
              <a:rPr lang="en-US" dirty="0"/>
              <a:t>or email </a:t>
            </a:r>
            <a:r>
              <a:rPr lang="en-US" dirty="0" smtClean="0">
                <a:hlinkClick r:id="rId3"/>
              </a:rPr>
              <a:t>assistance@uhcglobal.com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9" y="3505200"/>
            <a:ext cx="1559116" cy="9496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89094" y="3656834"/>
            <a:ext cx="490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For Broker Assistance</a:t>
            </a:r>
          </a:p>
          <a:p>
            <a:r>
              <a:rPr lang="en-US" dirty="0"/>
              <a:t>866-535-0456 or </a:t>
            </a:r>
            <a:r>
              <a:rPr lang="en-US" dirty="0">
                <a:hlinkClick r:id="rId5"/>
              </a:rPr>
              <a:t>student@haylor.com</a:t>
            </a:r>
            <a:r>
              <a:rPr lang="en-US" dirty="0"/>
              <a:t>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95" y="1295400"/>
            <a:ext cx="1880803" cy="552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497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2819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Thank You, On Behalf Of </a:t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HFC </a:t>
            </a:r>
            <a:r>
              <a:rPr lang="en-US" dirty="0">
                <a:solidFill>
                  <a:schemeClr val="tx2"/>
                </a:solidFill>
              </a:rPr>
              <a:t>Collegiate Team</a:t>
            </a:r>
          </a:p>
        </p:txBody>
      </p:sp>
    </p:spTree>
    <p:extLst>
      <p:ext uri="{BB962C8B-B14F-4D97-AF65-F5344CB8AC3E}">
        <p14:creationId xmlns:p14="http://schemas.microsoft.com/office/powerpoint/2010/main" val="428081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How Do I Enroll?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307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These </a:t>
            </a:r>
            <a:r>
              <a:rPr lang="en-US" sz="2800" dirty="0">
                <a:solidFill>
                  <a:schemeClr val="tx1"/>
                </a:solidFill>
              </a:rPr>
              <a:t>insurance </a:t>
            </a:r>
            <a:r>
              <a:rPr lang="en-US" sz="2800" dirty="0" smtClean="0">
                <a:solidFill>
                  <a:schemeClr val="tx1"/>
                </a:solidFill>
              </a:rPr>
              <a:t>policies are </a:t>
            </a:r>
            <a:r>
              <a:rPr lang="en-US" sz="2800" dirty="0">
                <a:solidFill>
                  <a:schemeClr val="tx1"/>
                </a:solidFill>
              </a:rPr>
              <a:t>mandatory and </a:t>
            </a:r>
            <a:r>
              <a:rPr lang="en-US" sz="2800" dirty="0" smtClean="0">
                <a:solidFill>
                  <a:schemeClr val="tx1"/>
                </a:solidFill>
              </a:rPr>
              <a:t>are </a:t>
            </a:r>
            <a:r>
              <a:rPr lang="en-US" sz="2800" dirty="0">
                <a:solidFill>
                  <a:schemeClr val="tx1"/>
                </a:solidFill>
              </a:rPr>
              <a:t>included in </a:t>
            </a:r>
            <a:r>
              <a:rPr lang="en-US" sz="2800" dirty="0" smtClean="0">
                <a:solidFill>
                  <a:schemeClr val="tx1"/>
                </a:solidFill>
              </a:rPr>
              <a:t>the </a:t>
            </a:r>
            <a:r>
              <a:rPr lang="en-US" sz="2800" dirty="0">
                <a:solidFill>
                  <a:schemeClr val="tx1"/>
                </a:solidFill>
              </a:rPr>
              <a:t>SUNY tuition fees </a:t>
            </a:r>
            <a:r>
              <a:rPr lang="en-US" sz="2800" dirty="0" smtClean="0">
                <a:solidFill>
                  <a:schemeClr val="tx1"/>
                </a:solidFill>
              </a:rPr>
              <a:t>for each student’s protection during their study abroad program. Your study abroad office will enroll you. </a:t>
            </a:r>
            <a:endParaRPr lang="en-US" sz="2800" dirty="0">
              <a:solidFill>
                <a:schemeClr val="tx1"/>
              </a:solidFill>
            </a:endParaRPr>
          </a:p>
          <a:p>
            <a:pPr marL="400050" lvl="1" indent="0">
              <a:buNone/>
            </a:pPr>
            <a:endParaRPr lang="en-US" i="1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Coverage is available voluntarily for your spouse and for your child(</a:t>
            </a:r>
            <a:r>
              <a:rPr lang="en-US" sz="2800" dirty="0" err="1">
                <a:solidFill>
                  <a:schemeClr val="tx1"/>
                </a:solidFill>
              </a:rPr>
              <a:t>ren</a:t>
            </a:r>
            <a:r>
              <a:rPr lang="en-US" sz="2800" dirty="0">
                <a:solidFill>
                  <a:schemeClr val="tx1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39783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Does This Plan Cover?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6324600"/>
          </a:xfrm>
        </p:spPr>
        <p:txBody>
          <a:bodyPr numCol="2">
            <a:normAutofit fontScale="85000" lnSpcReduction="20000"/>
          </a:bodyPr>
          <a:lstStyle/>
          <a:p>
            <a:r>
              <a:rPr lang="en-US" sz="3300" dirty="0">
                <a:solidFill>
                  <a:schemeClr val="tx1"/>
                </a:solidFill>
              </a:rPr>
              <a:t>Preventative Care</a:t>
            </a:r>
          </a:p>
          <a:p>
            <a:r>
              <a:rPr lang="en-US" sz="3300" dirty="0">
                <a:solidFill>
                  <a:schemeClr val="tx1"/>
                </a:solidFill>
              </a:rPr>
              <a:t>Primary Care Office Visits</a:t>
            </a:r>
          </a:p>
          <a:p>
            <a:r>
              <a:rPr lang="en-US" sz="3300" dirty="0">
                <a:solidFill>
                  <a:schemeClr val="tx1"/>
                </a:solidFill>
              </a:rPr>
              <a:t>Urgent Care Visits</a:t>
            </a:r>
          </a:p>
          <a:p>
            <a:r>
              <a:rPr lang="en-US" sz="3300" dirty="0">
                <a:solidFill>
                  <a:schemeClr val="tx1"/>
                </a:solidFill>
              </a:rPr>
              <a:t>Emergency Care </a:t>
            </a:r>
          </a:p>
          <a:p>
            <a:r>
              <a:rPr lang="en-US" sz="3300" dirty="0">
                <a:solidFill>
                  <a:schemeClr val="tx1"/>
                </a:solidFill>
              </a:rPr>
              <a:t>Inpatient/Outpatient Hospital Care </a:t>
            </a:r>
          </a:p>
          <a:p>
            <a:r>
              <a:rPr lang="en-US" sz="3300" dirty="0">
                <a:solidFill>
                  <a:schemeClr val="tx1"/>
                </a:solidFill>
              </a:rPr>
              <a:t>Mental Health Services</a:t>
            </a:r>
          </a:p>
          <a:p>
            <a:r>
              <a:rPr lang="en-US" sz="3300" dirty="0">
                <a:solidFill>
                  <a:schemeClr val="tx1"/>
                </a:solidFill>
              </a:rPr>
              <a:t>Required </a:t>
            </a:r>
            <a:r>
              <a:rPr lang="en-US" sz="3300" dirty="0" smtClean="0">
                <a:solidFill>
                  <a:schemeClr val="tx1"/>
                </a:solidFill>
              </a:rPr>
              <a:t>Immunizations</a:t>
            </a:r>
            <a:endParaRPr lang="en-US" sz="3300" dirty="0">
              <a:solidFill>
                <a:schemeClr val="tx1"/>
              </a:solidFill>
            </a:endParaRPr>
          </a:p>
          <a:p>
            <a:pPr lvl="0"/>
            <a:r>
              <a:rPr lang="en-US" sz="3300" dirty="0">
                <a:solidFill>
                  <a:schemeClr val="tx1"/>
                </a:solidFill>
              </a:rPr>
              <a:t>Prescription </a:t>
            </a:r>
            <a:r>
              <a:rPr lang="en-US" sz="3300" dirty="0" smtClean="0">
                <a:solidFill>
                  <a:schemeClr val="tx1"/>
                </a:solidFill>
              </a:rPr>
              <a:t>Drugs</a:t>
            </a:r>
            <a:endParaRPr lang="en-US" sz="3300" dirty="0">
              <a:solidFill>
                <a:schemeClr val="tx1"/>
              </a:solidFill>
            </a:endParaRPr>
          </a:p>
          <a:p>
            <a:endParaRPr lang="en-US" sz="3300" dirty="0" smtClean="0">
              <a:solidFill>
                <a:schemeClr val="tx1"/>
              </a:solidFill>
            </a:endParaRPr>
          </a:p>
          <a:p>
            <a:endParaRPr lang="en-US" sz="3300" dirty="0">
              <a:solidFill>
                <a:schemeClr val="tx1"/>
              </a:solidFill>
            </a:endParaRPr>
          </a:p>
          <a:p>
            <a:endParaRPr lang="en-US" sz="3300" dirty="0" smtClean="0">
              <a:solidFill>
                <a:schemeClr val="tx1"/>
              </a:solidFill>
            </a:endParaRPr>
          </a:p>
          <a:p>
            <a:endParaRPr lang="en-US" sz="3300" dirty="0">
              <a:solidFill>
                <a:schemeClr val="tx1"/>
              </a:solidFill>
            </a:endParaRPr>
          </a:p>
          <a:p>
            <a:r>
              <a:rPr lang="en-US" sz="3300" dirty="0" smtClean="0">
                <a:solidFill>
                  <a:schemeClr val="tx1"/>
                </a:solidFill>
              </a:rPr>
              <a:t>Labs </a:t>
            </a:r>
            <a:r>
              <a:rPr lang="en-US" sz="3300" dirty="0">
                <a:solidFill>
                  <a:schemeClr val="tx1"/>
                </a:solidFill>
              </a:rPr>
              <a:t>and Imaging</a:t>
            </a:r>
          </a:p>
          <a:p>
            <a:r>
              <a:rPr lang="en-US" sz="3300" dirty="0" smtClean="0">
                <a:solidFill>
                  <a:schemeClr val="tx1"/>
                </a:solidFill>
              </a:rPr>
              <a:t>Ambulance</a:t>
            </a:r>
            <a:endParaRPr lang="en-US" sz="3300" dirty="0">
              <a:solidFill>
                <a:schemeClr val="tx1"/>
              </a:solidFill>
            </a:endParaRPr>
          </a:p>
          <a:p>
            <a:r>
              <a:rPr lang="en-US" sz="3300" dirty="0">
                <a:solidFill>
                  <a:schemeClr val="tx1"/>
                </a:solidFill>
              </a:rPr>
              <a:t>Maternity and Nursery Care for a Covered Pregnancy</a:t>
            </a:r>
          </a:p>
          <a:p>
            <a:r>
              <a:rPr lang="en-US" sz="3300" dirty="0" smtClean="0">
                <a:solidFill>
                  <a:schemeClr val="tx1"/>
                </a:solidFill>
              </a:rPr>
              <a:t>Medical</a:t>
            </a:r>
            <a:r>
              <a:rPr lang="en-US" sz="3300" dirty="0">
                <a:solidFill>
                  <a:schemeClr val="tx1"/>
                </a:solidFill>
              </a:rPr>
              <a:t>, Political, Natural Disaster Evacuation </a:t>
            </a:r>
            <a:r>
              <a:rPr lang="en-US" sz="3300" dirty="0" smtClean="0">
                <a:solidFill>
                  <a:schemeClr val="tx1"/>
                </a:solidFill>
              </a:rPr>
              <a:t>&amp; </a:t>
            </a:r>
            <a:r>
              <a:rPr lang="en-US" sz="3300" dirty="0">
                <a:solidFill>
                  <a:schemeClr val="tx1"/>
                </a:solidFill>
              </a:rPr>
              <a:t>Repatriation </a:t>
            </a:r>
            <a:endParaRPr lang="en-US" sz="3300" dirty="0" smtClean="0">
              <a:solidFill>
                <a:schemeClr val="tx1"/>
              </a:solidFill>
            </a:endParaRPr>
          </a:p>
          <a:p>
            <a:r>
              <a:rPr lang="en-US" sz="3300" dirty="0" smtClean="0">
                <a:solidFill>
                  <a:schemeClr val="tx1"/>
                </a:solidFill>
              </a:rPr>
              <a:t>Trip Cancellation/Interruption (if purchased separately)</a:t>
            </a:r>
            <a:endParaRPr lang="en-US" sz="33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100" dirty="0"/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63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1438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Summary of Plan Benefits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503644"/>
              </p:ext>
            </p:extLst>
          </p:nvPr>
        </p:nvGraphicFramePr>
        <p:xfrm>
          <a:off x="533400" y="990601"/>
          <a:ext cx="7924800" cy="4472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3762">
                  <a:extLst>
                    <a:ext uri="{9D8B030D-6E8A-4147-A177-3AD203B41FA5}">
                      <a16:colId xmlns:a16="http://schemas.microsoft.com/office/drawing/2014/main" val="2872645325"/>
                    </a:ext>
                  </a:extLst>
                </a:gridCol>
                <a:gridCol w="4231038">
                  <a:extLst>
                    <a:ext uri="{9D8B030D-6E8A-4147-A177-3AD203B41FA5}">
                      <a16:colId xmlns:a16="http://schemas.microsoft.com/office/drawing/2014/main" val="1161087916"/>
                    </a:ext>
                  </a:extLst>
                </a:gridCol>
              </a:tblGrid>
              <a:tr h="6389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Plan Design (Per Person, Annually)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PMingLiU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In-Network Benefits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PMingLiU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1850372"/>
                  </a:ext>
                </a:extLst>
              </a:tr>
              <a:tr h="4259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Annual Deductible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PMingLiU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$0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PMingLiU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4935956"/>
                  </a:ext>
                </a:extLst>
              </a:tr>
              <a:tr h="4259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Coinsurance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PMingLiU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0%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PMingLiU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336501"/>
                  </a:ext>
                </a:extLst>
              </a:tr>
              <a:tr h="4259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Preventative Care Services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PMingLiU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Covered in full (annual physical, OB-GYN)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PMingLiU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0681938"/>
                  </a:ext>
                </a:extLst>
              </a:tr>
              <a:tr h="4259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Primary Care Visit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PMingLiU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0% Coinsurance/Copay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PMingLiU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08989"/>
                  </a:ext>
                </a:extLst>
              </a:tr>
              <a:tr h="4259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Urgent Care Visit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PMingLiU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0% Coinsurance/Copay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PMingLiU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6122614"/>
                  </a:ext>
                </a:extLst>
              </a:tr>
              <a:tr h="4259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Emergency Room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PMingLiU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0% Coinsurance/Copay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PMingLiU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695842"/>
                  </a:ext>
                </a:extLst>
              </a:tr>
              <a:tr h="4259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Ambulance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PMingLiU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0% Coinsurance/Copay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PMingLiU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161428"/>
                  </a:ext>
                </a:extLst>
              </a:tr>
              <a:tr h="4259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In-Patient Hospital Care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PMingLiU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0% Coinsurance/Copay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PMingLiU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842172"/>
                  </a:ext>
                </a:extLst>
              </a:tr>
              <a:tr h="4259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Prescription Drugs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PMingLiU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$0 for Tier 1/2/3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PMingLiU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954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460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How Do I Get Started?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762000"/>
            <a:ext cx="8686800" cy="44497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3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–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–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»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You will receive an email </a:t>
            </a:r>
            <a:r>
              <a:rPr lang="en-US" dirty="0" smtClean="0">
                <a:solidFill>
                  <a:schemeClr val="tx1"/>
                </a:solidFill>
              </a:rPr>
              <a:t>from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notifications@uhcsr.com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>
                <a:solidFill>
                  <a:schemeClr val="tx1"/>
                </a:solidFill>
              </a:rPr>
              <a:t>that an ID card is </a:t>
            </a:r>
            <a:r>
              <a:rPr lang="en-US" dirty="0" smtClean="0">
                <a:solidFill>
                  <a:schemeClr val="tx1"/>
                </a:solidFill>
              </a:rPr>
              <a:t>available for you. 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To view</a:t>
            </a:r>
            <a:r>
              <a:rPr lang="en-US" dirty="0">
                <a:solidFill>
                  <a:schemeClr val="tx1"/>
                </a:solidFill>
              </a:rPr>
              <a:t>, download or request a hard copy ID Card, to please visit 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https</a:t>
            </a:r>
            <a:r>
              <a:rPr lang="en-US" dirty="0">
                <a:solidFill>
                  <a:schemeClr val="tx1"/>
                </a:solidFill>
                <a:hlinkClick r:id="rId3"/>
              </a:rPr>
              <a:t>://myaccount.uhcsr.com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/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85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33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You Can Access Your Account from Your Computer, iPad or </a:t>
            </a:r>
            <a:r>
              <a:rPr lang="en-US" sz="3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SmartPhone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24/7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46" y="2057400"/>
            <a:ext cx="8791575" cy="452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3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>
            <a:off x="1143000" y="1905000"/>
            <a:ext cx="11430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8600" y="12954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This is what the email looks like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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881" y="381000"/>
            <a:ext cx="5033643" cy="571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88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2445774" y="2667000"/>
            <a:ext cx="8382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4800" y="1981200"/>
            <a:ext cx="2133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This is what the screen looks like to create your account for the first time so that you can grab your Health Insurance ID Card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010740"/>
            <a:ext cx="5419257" cy="559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22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1656</TotalTime>
  <Words>877</Words>
  <Application>Microsoft Office PowerPoint</Application>
  <PresentationFormat>On-screen Show (4:3)</PresentationFormat>
  <Paragraphs>121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ＭＳ Ｐゴシック</vt:lpstr>
      <vt:lpstr>Akzidenz-Grotesk Std</vt:lpstr>
      <vt:lpstr>Arial</vt:lpstr>
      <vt:lpstr>Calibri</vt:lpstr>
      <vt:lpstr>PMingLiU</vt:lpstr>
      <vt:lpstr>Tahoma</vt:lpstr>
      <vt:lpstr>Times New Roman</vt:lpstr>
      <vt:lpstr>Wingdings</vt:lpstr>
      <vt:lpstr>Office Theme</vt:lpstr>
      <vt:lpstr>Student Health Insurance &amp; Trip Cancellation/Interruption Coverage  For Study Abroad Programs</vt:lpstr>
      <vt:lpstr>How Does This Plan Work?</vt:lpstr>
      <vt:lpstr>How Do I Enroll?</vt:lpstr>
      <vt:lpstr>What Does This Plan Cover?</vt:lpstr>
      <vt:lpstr>Summary of Plan Benefits</vt:lpstr>
      <vt:lpstr>How Do I Get Started? </vt:lpstr>
      <vt:lpstr>You Can Access Your Account from Your Computer, iPad or SmartPhone 24/7</vt:lpstr>
      <vt:lpstr>PowerPoint Presentation</vt:lpstr>
      <vt:lpstr>PowerPoint Presentation</vt:lpstr>
      <vt:lpstr>What Will My Health Insurance ID Card Look Like?</vt:lpstr>
      <vt:lpstr>Here’s What You Can Do In UHC MyAccount</vt:lpstr>
      <vt:lpstr>Travel Abroad Enhancements</vt:lpstr>
      <vt:lpstr>Telehealth Services- Mental &amp; Physical </vt:lpstr>
      <vt:lpstr>Landing Page  For Physical &amp; Mental TeleDoc Services </vt:lpstr>
      <vt:lpstr>PowerPoint Presentation</vt:lpstr>
      <vt:lpstr>PowerPoint Presentation</vt:lpstr>
      <vt:lpstr>How Do I Locate Providers Abroad and Pay For Services?</vt:lpstr>
      <vt:lpstr>How To File A Claim Abroad:</vt:lpstr>
      <vt:lpstr>Trip Cancellation/Interruption Policy Benefits </vt:lpstr>
      <vt:lpstr>Need Support?</vt:lpstr>
      <vt:lpstr>Thank You, On Behalf Of  The HFC Collegiate Team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Maggie Gotch</dc:creator>
  <cp:lastModifiedBy>Renee Simo</cp:lastModifiedBy>
  <cp:revision>140</cp:revision>
  <dcterms:created xsi:type="dcterms:W3CDTF">2013-09-25T15:00:28Z</dcterms:created>
  <dcterms:modified xsi:type="dcterms:W3CDTF">2023-07-03T14:23:31Z</dcterms:modified>
</cp:coreProperties>
</file>