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CC4C01-0D22-4B75-B264-30CDBE3DF0E6}" type="datetimeFigureOut">
              <a:rPr lang="en-US" smtClean="0"/>
              <a:t>9/12/2018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C8C725-F261-43DF-908B-18432C2BEA04}" type="slidenum">
              <a:rPr lang="en-US" smtClean="0"/>
              <a:t>‹#›</a:t>
            </a:fld>
            <a:endParaRPr lang="en-US"/>
          </a:p>
        </p:txBody>
      </p:sp>
    </p:spTree>
    <p:extLst>
      <p:ext uri="{BB962C8B-B14F-4D97-AF65-F5344CB8AC3E}">
        <p14:creationId xmlns:p14="http://schemas.microsoft.com/office/powerpoint/2010/main" val="1421616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4C8C725-F261-43DF-908B-18432C2BEA04}" type="slidenum">
              <a:rPr lang="en-US" smtClean="0"/>
              <a:t>8</a:t>
            </a:fld>
            <a:endParaRPr lang="en-US"/>
          </a:p>
        </p:txBody>
      </p:sp>
    </p:spTree>
    <p:extLst>
      <p:ext uri="{BB962C8B-B14F-4D97-AF65-F5344CB8AC3E}">
        <p14:creationId xmlns:p14="http://schemas.microsoft.com/office/powerpoint/2010/main" val="1164496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145F4A1-67F2-4448-9FA5-F644B283B4FD}"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133858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45F4A1-67F2-4448-9FA5-F644B283B4FD}"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1995054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45F4A1-67F2-4448-9FA5-F644B283B4FD}"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2779717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45F4A1-67F2-4448-9FA5-F644B283B4FD}"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3407387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45F4A1-67F2-4448-9FA5-F644B283B4FD}"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181673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45F4A1-67F2-4448-9FA5-F644B283B4FD}"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40876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45F4A1-67F2-4448-9FA5-F644B283B4FD}" type="datetimeFigureOut">
              <a:rPr lang="en-US" smtClean="0"/>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51906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45F4A1-67F2-4448-9FA5-F644B283B4FD}" type="datetimeFigureOut">
              <a:rPr lang="en-US" smtClean="0"/>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2940974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45F4A1-67F2-4448-9FA5-F644B283B4FD}" type="datetimeFigureOut">
              <a:rPr lang="en-US" smtClean="0"/>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3454670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45F4A1-67F2-4448-9FA5-F644B283B4FD}"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233855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45F4A1-67F2-4448-9FA5-F644B283B4FD}"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65DE5-0ADB-478B-925D-3A4F8F5C1913}" type="slidenum">
              <a:rPr lang="en-US" smtClean="0"/>
              <a:t>‹#›</a:t>
            </a:fld>
            <a:endParaRPr lang="en-US"/>
          </a:p>
        </p:txBody>
      </p:sp>
    </p:spTree>
    <p:extLst>
      <p:ext uri="{BB962C8B-B14F-4D97-AF65-F5344CB8AC3E}">
        <p14:creationId xmlns:p14="http://schemas.microsoft.com/office/powerpoint/2010/main" val="3343546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45F4A1-67F2-4448-9FA5-F644B283B4FD}" type="datetimeFigureOut">
              <a:rPr lang="en-US" smtClean="0"/>
              <a:t>9/12/2018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65DE5-0ADB-478B-925D-3A4F8F5C1913}" type="slidenum">
              <a:rPr lang="en-US" smtClean="0"/>
              <a:t>‹#›</a:t>
            </a:fld>
            <a:endParaRPr lang="en-US"/>
          </a:p>
        </p:txBody>
      </p:sp>
    </p:spTree>
    <p:extLst>
      <p:ext uri="{BB962C8B-B14F-4D97-AF65-F5344CB8AC3E}">
        <p14:creationId xmlns:p14="http://schemas.microsoft.com/office/powerpoint/2010/main" val="45853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payroll@geneseo.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y.geneseo.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2033" y="562526"/>
            <a:ext cx="9144000" cy="2387600"/>
          </a:xfrm>
        </p:spPr>
        <p:txBody>
          <a:bodyPr/>
          <a:lstStyle/>
          <a:p>
            <a:r>
              <a:rPr lang="en-US" dirty="0"/>
              <a:t>Electronic </a:t>
            </a:r>
            <a:br>
              <a:rPr lang="en-US" dirty="0"/>
            </a:br>
            <a:r>
              <a:rPr lang="en-US" dirty="0"/>
              <a:t>Time &amp; Attendance System</a:t>
            </a:r>
          </a:p>
        </p:txBody>
      </p:sp>
      <p:sp>
        <p:nvSpPr>
          <p:cNvPr id="3" name="Subtitle 2"/>
          <p:cNvSpPr>
            <a:spLocks noGrp="1"/>
          </p:cNvSpPr>
          <p:nvPr>
            <p:ph type="subTitle" idx="1"/>
          </p:nvPr>
        </p:nvSpPr>
        <p:spPr>
          <a:xfrm>
            <a:off x="1524000" y="3079994"/>
            <a:ext cx="9144000" cy="1655762"/>
          </a:xfrm>
        </p:spPr>
        <p:txBody>
          <a:bodyPr>
            <a:normAutofit/>
          </a:bodyPr>
          <a:lstStyle/>
          <a:p>
            <a:r>
              <a:rPr lang="en-US" sz="3200" dirty="0">
                <a:solidFill>
                  <a:srgbClr val="0070C0"/>
                </a:solidFill>
              </a:rPr>
              <a:t>SUNY Geneseo Teaching Faculty</a:t>
            </a:r>
          </a:p>
          <a:p>
            <a:r>
              <a:rPr lang="en-US" dirty="0">
                <a:solidFill>
                  <a:srgbClr val="0070C0"/>
                </a:solidFill>
              </a:rPr>
              <a:t>(Live Date: October 1</a:t>
            </a:r>
            <a:r>
              <a:rPr lang="en-US" baseline="30000" dirty="0">
                <a:solidFill>
                  <a:srgbClr val="0070C0"/>
                </a:solidFill>
              </a:rPr>
              <a:t>st</a:t>
            </a:r>
            <a:r>
              <a:rPr lang="en-US" dirty="0">
                <a:solidFill>
                  <a:srgbClr val="0070C0"/>
                </a:solidFill>
              </a:rPr>
              <a:t> for September Attendance Report)</a:t>
            </a:r>
          </a:p>
        </p:txBody>
      </p:sp>
      <p:pic>
        <p:nvPicPr>
          <p:cNvPr id="1028" name="Picture 4" descr="Image result for clip art compu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700" y="3907875"/>
            <a:ext cx="3889010" cy="2877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108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Request Sick Leave (Cont.)</a:t>
            </a:r>
          </a:p>
        </p:txBody>
      </p:sp>
      <p:sp>
        <p:nvSpPr>
          <p:cNvPr id="3" name="Content Placeholder 2"/>
          <p:cNvSpPr>
            <a:spLocks noGrp="1"/>
          </p:cNvSpPr>
          <p:nvPr>
            <p:ph idx="1"/>
          </p:nvPr>
        </p:nvSpPr>
        <p:spPr/>
        <p:txBody>
          <a:bodyPr>
            <a:normAutofit/>
          </a:bodyPr>
          <a:lstStyle/>
          <a:p>
            <a:r>
              <a:rPr lang="en-US" sz="2000" dirty="0"/>
              <a:t>The day(s) requested will now appear on your time off request calendar and will be listed below under Previously Submitted Leave Requests.</a:t>
            </a:r>
          </a:p>
          <a:p>
            <a:r>
              <a:rPr lang="en-US" sz="2000" dirty="0"/>
              <a:t>To submit your request to your supervisor, click on the radio button next to the appropriate time off request, then click “</a:t>
            </a:r>
            <a:r>
              <a:rPr lang="en-US" sz="2000" dirty="0">
                <a:solidFill>
                  <a:srgbClr val="FF0000"/>
                </a:solidFill>
              </a:rPr>
              <a:t>SUBMIT ACTIONS”</a:t>
            </a:r>
          </a:p>
        </p:txBody>
      </p:sp>
      <p:pic>
        <p:nvPicPr>
          <p:cNvPr id="4" name="Picture 3"/>
          <p:cNvPicPr>
            <a:picLocks noChangeAspect="1"/>
          </p:cNvPicPr>
          <p:nvPr/>
        </p:nvPicPr>
        <p:blipFill>
          <a:blip r:embed="rId2"/>
          <a:stretch>
            <a:fillRect/>
          </a:stretch>
        </p:blipFill>
        <p:spPr>
          <a:xfrm>
            <a:off x="1493982" y="4739121"/>
            <a:ext cx="2171700" cy="714375"/>
          </a:xfrm>
          <a:prstGeom prst="rect">
            <a:avLst/>
          </a:prstGeom>
        </p:spPr>
      </p:pic>
      <p:pic>
        <p:nvPicPr>
          <p:cNvPr id="5" name="Picture 4"/>
          <p:cNvPicPr>
            <a:picLocks noChangeAspect="1"/>
          </p:cNvPicPr>
          <p:nvPr/>
        </p:nvPicPr>
        <p:blipFill>
          <a:blip r:embed="rId3"/>
          <a:stretch>
            <a:fillRect/>
          </a:stretch>
        </p:blipFill>
        <p:spPr>
          <a:xfrm>
            <a:off x="1002723" y="3222625"/>
            <a:ext cx="10629900" cy="1200150"/>
          </a:xfrm>
          <a:prstGeom prst="rect">
            <a:avLst/>
          </a:prstGeom>
        </p:spPr>
      </p:pic>
    </p:spTree>
    <p:extLst>
      <p:ext uri="{BB962C8B-B14F-4D97-AF65-F5344CB8AC3E}">
        <p14:creationId xmlns:p14="http://schemas.microsoft.com/office/powerpoint/2010/main" val="2850919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Non-Chargeable Time Records</a:t>
            </a:r>
          </a:p>
        </p:txBody>
      </p:sp>
      <p:sp>
        <p:nvSpPr>
          <p:cNvPr id="3" name="Content Placeholder 2"/>
          <p:cNvSpPr>
            <a:spLocks noGrp="1"/>
          </p:cNvSpPr>
          <p:nvPr>
            <p:ph idx="1"/>
          </p:nvPr>
        </p:nvSpPr>
        <p:spPr/>
        <p:txBody>
          <a:bodyPr/>
          <a:lstStyle/>
          <a:p>
            <a:r>
              <a:rPr lang="en-US" sz="2000" dirty="0"/>
              <a:t>Select Request Time Off from the menu bar located at the top of the screen (shown above).</a:t>
            </a:r>
          </a:p>
          <a:p>
            <a:r>
              <a:rPr lang="en-US" sz="2000" dirty="0"/>
              <a:t>To request time off from your supervisor, double click on the day you wish to request off.</a:t>
            </a:r>
          </a:p>
          <a:p>
            <a:r>
              <a:rPr lang="en-US" sz="2000" dirty="0"/>
              <a:t>This action produces a pop-up box, where you may charge any quarter day entry up to “1” in the box by:</a:t>
            </a:r>
          </a:p>
          <a:p>
            <a:pPr lvl="1"/>
            <a:r>
              <a:rPr lang="en-US" sz="1600" dirty="0"/>
              <a:t>Entering the amount of time in quarter day increments in the “Non-Chargeable” box</a:t>
            </a:r>
          </a:p>
          <a:p>
            <a:pPr lvl="1"/>
            <a:r>
              <a:rPr lang="en-US" sz="1600" dirty="0"/>
              <a:t>Select the appropriate non-chargeable leave type from the drop down menu in the “Non-Chargeable Type” box</a:t>
            </a:r>
          </a:p>
          <a:p>
            <a:pPr lvl="1"/>
            <a:r>
              <a:rPr lang="en-US" sz="1600" dirty="0"/>
              <a:t>Sequential days charged for the same reason code can be entered via the multi-day entry selection.</a:t>
            </a:r>
          </a:p>
          <a:p>
            <a:r>
              <a:rPr lang="en-US" sz="2000" dirty="0"/>
              <a:t>Click on </a:t>
            </a:r>
            <a:r>
              <a:rPr lang="en-US" sz="2000" dirty="0">
                <a:solidFill>
                  <a:srgbClr val="FF0000"/>
                </a:solidFill>
              </a:rPr>
              <a:t>SAVE</a:t>
            </a:r>
          </a:p>
          <a:p>
            <a:r>
              <a:rPr lang="en-US" sz="2000" dirty="0"/>
              <a:t>The day(s) requested will now appear on your time off request calendar and will be listed below under Previously Submitted Leave Requests.</a:t>
            </a:r>
          </a:p>
          <a:p>
            <a:r>
              <a:rPr lang="en-US" sz="2000" dirty="0"/>
              <a:t>To submit your request to your supervisor, click on the radio button next to the appropriate time off request, then click “</a:t>
            </a:r>
            <a:r>
              <a:rPr lang="en-US" sz="2000" dirty="0">
                <a:solidFill>
                  <a:srgbClr val="FF0000"/>
                </a:solidFill>
              </a:rPr>
              <a:t>SUBMIT TO SUPERVISOR”</a:t>
            </a:r>
          </a:p>
          <a:p>
            <a:pPr lvl="1"/>
            <a:endParaRPr lang="en-US" sz="1600" dirty="0"/>
          </a:p>
          <a:p>
            <a:pPr lvl="1"/>
            <a:endParaRPr lang="en-US" sz="1600" dirty="0"/>
          </a:p>
          <a:p>
            <a:pPr marL="457200" lvl="1" indent="0">
              <a:buNone/>
            </a:pPr>
            <a:endParaRPr lang="en-US" sz="1600" dirty="0"/>
          </a:p>
          <a:p>
            <a:endParaRPr lang="en-US" dirty="0"/>
          </a:p>
        </p:txBody>
      </p:sp>
    </p:spTree>
    <p:extLst>
      <p:ext uri="{BB962C8B-B14F-4D97-AF65-F5344CB8AC3E}">
        <p14:creationId xmlns:p14="http://schemas.microsoft.com/office/powerpoint/2010/main" val="1632938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Non-Chargeable Types</a:t>
            </a:r>
          </a:p>
        </p:txBody>
      </p:sp>
      <p:pic>
        <p:nvPicPr>
          <p:cNvPr id="7" name="Content Placeholder 6"/>
          <p:cNvPicPr>
            <a:picLocks noGrp="1" noChangeAspect="1"/>
          </p:cNvPicPr>
          <p:nvPr>
            <p:ph idx="1"/>
          </p:nvPr>
        </p:nvPicPr>
        <p:blipFill>
          <a:blip r:embed="rId2"/>
          <a:stretch>
            <a:fillRect/>
          </a:stretch>
        </p:blipFill>
        <p:spPr>
          <a:xfrm>
            <a:off x="2388321" y="1690688"/>
            <a:ext cx="6657975" cy="3781425"/>
          </a:xfrm>
          <a:prstGeom prst="rect">
            <a:avLst/>
          </a:prstGeom>
        </p:spPr>
      </p:pic>
      <p:sp>
        <p:nvSpPr>
          <p:cNvPr id="8" name="Oval 7"/>
          <p:cNvSpPr/>
          <p:nvPr/>
        </p:nvSpPr>
        <p:spPr>
          <a:xfrm>
            <a:off x="1658648" y="4221018"/>
            <a:ext cx="6469352" cy="7943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9429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Sign-Off</a:t>
            </a:r>
          </a:p>
        </p:txBody>
      </p:sp>
      <p:sp>
        <p:nvSpPr>
          <p:cNvPr id="3" name="Content Placeholder 2"/>
          <p:cNvSpPr>
            <a:spLocks noGrp="1"/>
          </p:cNvSpPr>
          <p:nvPr>
            <p:ph idx="1"/>
          </p:nvPr>
        </p:nvSpPr>
        <p:spPr/>
        <p:txBody>
          <a:bodyPr/>
          <a:lstStyle/>
          <a:p>
            <a:r>
              <a:rPr lang="en-US" dirty="0"/>
              <a:t>To sign-off and sign-out of the SUNY browser, click the </a:t>
            </a:r>
            <a:r>
              <a:rPr lang="en-US" dirty="0">
                <a:solidFill>
                  <a:srgbClr val="FF0000"/>
                </a:solidFill>
              </a:rPr>
              <a:t>“SIGN-OFF” </a:t>
            </a:r>
            <a:r>
              <a:rPr lang="en-US" dirty="0"/>
              <a:t>at the top right of the page.</a:t>
            </a:r>
          </a:p>
          <a:p>
            <a:r>
              <a:rPr lang="en-US" dirty="0"/>
              <a:t>Then, you can close the browser by clicking the </a:t>
            </a:r>
            <a:r>
              <a:rPr lang="en-US" dirty="0">
                <a:solidFill>
                  <a:srgbClr val="FF0000"/>
                </a:solidFill>
              </a:rPr>
              <a:t>“X”</a:t>
            </a:r>
            <a:r>
              <a:rPr lang="en-US" dirty="0"/>
              <a:t> at the top right of the screen.</a:t>
            </a:r>
          </a:p>
        </p:txBody>
      </p:sp>
      <p:pic>
        <p:nvPicPr>
          <p:cNvPr id="4" name="Picture 3"/>
          <p:cNvPicPr>
            <a:picLocks noChangeAspect="1"/>
          </p:cNvPicPr>
          <p:nvPr/>
        </p:nvPicPr>
        <p:blipFill>
          <a:blip r:embed="rId2"/>
          <a:stretch>
            <a:fillRect/>
          </a:stretch>
        </p:blipFill>
        <p:spPr>
          <a:xfrm>
            <a:off x="1169727" y="4386068"/>
            <a:ext cx="9572625" cy="847725"/>
          </a:xfrm>
          <a:prstGeom prst="rect">
            <a:avLst/>
          </a:prstGeom>
        </p:spPr>
      </p:pic>
      <p:sp>
        <p:nvSpPr>
          <p:cNvPr id="5" name="Down Arrow 4"/>
          <p:cNvSpPr/>
          <p:nvPr/>
        </p:nvSpPr>
        <p:spPr>
          <a:xfrm>
            <a:off x="10189028" y="3658970"/>
            <a:ext cx="326012" cy="6596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3841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 for Questions &amp; Assistance:</a:t>
            </a:r>
          </a:p>
        </p:txBody>
      </p:sp>
      <p:sp>
        <p:nvSpPr>
          <p:cNvPr id="3" name="Content Placeholder 2"/>
          <p:cNvSpPr>
            <a:spLocks noGrp="1"/>
          </p:cNvSpPr>
          <p:nvPr>
            <p:ph idx="1"/>
          </p:nvPr>
        </p:nvSpPr>
        <p:spPr/>
        <p:txBody>
          <a:bodyPr/>
          <a:lstStyle/>
          <a:p>
            <a:r>
              <a:rPr lang="en-US" dirty="0"/>
              <a:t>Kimberly </a:t>
            </a:r>
            <a:r>
              <a:rPr lang="en-US" dirty="0" err="1"/>
              <a:t>Truax</a:t>
            </a:r>
            <a:r>
              <a:rPr lang="en-US" dirty="0"/>
              <a:t>, ext. 5616	</a:t>
            </a:r>
          </a:p>
          <a:p>
            <a:pPr marL="457200" lvl="1" indent="0">
              <a:buNone/>
            </a:pPr>
            <a:r>
              <a:rPr lang="en-US" dirty="0"/>
              <a:t>Email: </a:t>
            </a:r>
            <a:r>
              <a:rPr lang="en-US" dirty="0">
                <a:hlinkClick r:id="rId2"/>
              </a:rPr>
              <a:t>Payroll@geneseo.edu</a:t>
            </a:r>
            <a:endParaRPr lang="en-US"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2979671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Topics:</a:t>
            </a:r>
          </a:p>
        </p:txBody>
      </p:sp>
      <p:sp>
        <p:nvSpPr>
          <p:cNvPr id="3" name="Content Placeholder 2"/>
          <p:cNvSpPr>
            <a:spLocks noGrp="1"/>
          </p:cNvSpPr>
          <p:nvPr>
            <p:ph idx="1"/>
          </p:nvPr>
        </p:nvSpPr>
        <p:spPr/>
        <p:txBody>
          <a:bodyPr/>
          <a:lstStyle/>
          <a:p>
            <a:r>
              <a:rPr lang="en-US" dirty="0"/>
              <a:t>Sign-in</a:t>
            </a:r>
          </a:p>
          <a:p>
            <a:r>
              <a:rPr lang="en-US" dirty="0"/>
              <a:t>No sick leave charged</a:t>
            </a:r>
          </a:p>
          <a:p>
            <a:r>
              <a:rPr lang="en-US" dirty="0"/>
              <a:t>Sick leave charged- leave not pre-requested</a:t>
            </a:r>
          </a:p>
          <a:p>
            <a:r>
              <a:rPr lang="en-US" dirty="0"/>
              <a:t>Sick leave charged- leave pre-requested</a:t>
            </a:r>
          </a:p>
          <a:p>
            <a:r>
              <a:rPr lang="en-US" dirty="0"/>
              <a:t>Non-chargeable time</a:t>
            </a:r>
          </a:p>
          <a:p>
            <a:r>
              <a:rPr lang="en-US" dirty="0"/>
              <a:t>Sign-off</a:t>
            </a:r>
          </a:p>
          <a:p>
            <a:r>
              <a:rPr lang="en-US" dirty="0"/>
              <a:t>Contact Information</a:t>
            </a:r>
          </a:p>
        </p:txBody>
      </p:sp>
    </p:spTree>
    <p:extLst>
      <p:ext uri="{BB962C8B-B14F-4D97-AF65-F5344CB8AC3E}">
        <p14:creationId xmlns:p14="http://schemas.microsoft.com/office/powerpoint/2010/main" val="2759132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 In</a:t>
            </a:r>
          </a:p>
        </p:txBody>
      </p:sp>
      <p:sp>
        <p:nvSpPr>
          <p:cNvPr id="3" name="Content Placeholder 2"/>
          <p:cNvSpPr>
            <a:spLocks noGrp="1"/>
          </p:cNvSpPr>
          <p:nvPr>
            <p:ph idx="1"/>
          </p:nvPr>
        </p:nvSpPr>
        <p:spPr/>
        <p:txBody>
          <a:bodyPr/>
          <a:lstStyle/>
          <a:p>
            <a:r>
              <a:rPr lang="en-US" dirty="0"/>
              <a:t>Sign in to SUNY electronic Time and Attendance at: </a:t>
            </a:r>
            <a:r>
              <a:rPr lang="en-US" dirty="0">
                <a:hlinkClick r:id="rId2"/>
              </a:rPr>
              <a:t>https://my.geneseo.edu</a:t>
            </a:r>
            <a:endParaRPr lang="en-US" dirty="0"/>
          </a:p>
          <a:p>
            <a:r>
              <a:rPr lang="en-US" dirty="0"/>
              <a:t>Use your existing </a:t>
            </a:r>
            <a:r>
              <a:rPr lang="en-US" dirty="0" err="1"/>
              <a:t>Geneseo</a:t>
            </a:r>
            <a:r>
              <a:rPr lang="en-US" dirty="0"/>
              <a:t> username and password.</a:t>
            </a:r>
          </a:p>
        </p:txBody>
      </p:sp>
      <p:pic>
        <p:nvPicPr>
          <p:cNvPr id="4" name="Picture 3"/>
          <p:cNvPicPr>
            <a:picLocks noChangeAspect="1"/>
          </p:cNvPicPr>
          <p:nvPr/>
        </p:nvPicPr>
        <p:blipFill>
          <a:blip r:embed="rId3"/>
          <a:stretch>
            <a:fillRect/>
          </a:stretch>
        </p:blipFill>
        <p:spPr>
          <a:xfrm>
            <a:off x="1051935" y="3336347"/>
            <a:ext cx="5857875" cy="3067050"/>
          </a:xfrm>
          <a:prstGeom prst="rect">
            <a:avLst/>
          </a:prstGeom>
        </p:spPr>
      </p:pic>
      <p:sp>
        <p:nvSpPr>
          <p:cNvPr id="5" name="Oval 4">
            <a:extLst>
              <a:ext uri="{FF2B5EF4-FFF2-40B4-BE49-F238E27FC236}">
                <a16:creationId xmlns:a16="http://schemas.microsoft.com/office/drawing/2014/main" id="{D66E8A09-1CD9-4BFB-88E5-C3F3905E2442}"/>
              </a:ext>
            </a:extLst>
          </p:cNvPr>
          <p:cNvSpPr/>
          <p:nvPr/>
        </p:nvSpPr>
        <p:spPr>
          <a:xfrm>
            <a:off x="4794069" y="3278964"/>
            <a:ext cx="1946365" cy="144465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1606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 In (Cont.)</a:t>
            </a:r>
          </a:p>
        </p:txBody>
      </p:sp>
      <p:sp>
        <p:nvSpPr>
          <p:cNvPr id="3" name="Content Placeholder 2"/>
          <p:cNvSpPr>
            <a:spLocks noGrp="1"/>
          </p:cNvSpPr>
          <p:nvPr>
            <p:ph idx="1"/>
          </p:nvPr>
        </p:nvSpPr>
        <p:spPr>
          <a:xfrm>
            <a:off x="838200" y="2086882"/>
            <a:ext cx="10515600" cy="4351338"/>
          </a:xfrm>
        </p:spPr>
        <p:txBody>
          <a:bodyPr/>
          <a:lstStyle/>
          <a:p>
            <a:endParaRPr lang="en-US" dirty="0"/>
          </a:p>
          <a:p>
            <a:r>
              <a:rPr lang="en-US" dirty="0"/>
              <a:t>Once you have entered your sign-in credentials, click on the </a:t>
            </a:r>
            <a:r>
              <a:rPr lang="en-US" dirty="0">
                <a:solidFill>
                  <a:srgbClr val="FF0000"/>
                </a:solidFill>
              </a:rPr>
              <a:t>“Time &amp; Attendance” </a:t>
            </a:r>
            <a:r>
              <a:rPr lang="en-US" dirty="0"/>
              <a:t>icon from the self service section of the portal home screen.</a:t>
            </a:r>
          </a:p>
          <a:p>
            <a:r>
              <a:rPr lang="en-US" dirty="0"/>
              <a:t>Then, click on </a:t>
            </a:r>
            <a:r>
              <a:rPr lang="en-US" dirty="0">
                <a:solidFill>
                  <a:srgbClr val="FF0000"/>
                </a:solidFill>
              </a:rPr>
              <a:t>“Time and Attendance” </a:t>
            </a:r>
            <a:r>
              <a:rPr lang="en-US" dirty="0"/>
              <a:t>from the TAS Home Screen</a:t>
            </a:r>
          </a:p>
        </p:txBody>
      </p:sp>
      <p:pic>
        <p:nvPicPr>
          <p:cNvPr id="4" name="Picture 3"/>
          <p:cNvPicPr>
            <a:picLocks noChangeAspect="1"/>
          </p:cNvPicPr>
          <p:nvPr/>
        </p:nvPicPr>
        <p:blipFill>
          <a:blip r:embed="rId2"/>
          <a:stretch>
            <a:fillRect/>
          </a:stretch>
        </p:blipFill>
        <p:spPr>
          <a:xfrm>
            <a:off x="8683015" y="495753"/>
            <a:ext cx="2576798" cy="1687610"/>
          </a:xfrm>
          <a:prstGeom prst="rect">
            <a:avLst/>
          </a:prstGeom>
        </p:spPr>
      </p:pic>
      <p:pic>
        <p:nvPicPr>
          <p:cNvPr id="5" name="Picture 4"/>
          <p:cNvPicPr>
            <a:picLocks noChangeAspect="1"/>
          </p:cNvPicPr>
          <p:nvPr/>
        </p:nvPicPr>
        <p:blipFill>
          <a:blip r:embed="rId3"/>
          <a:stretch>
            <a:fillRect/>
          </a:stretch>
        </p:blipFill>
        <p:spPr>
          <a:xfrm>
            <a:off x="3279808" y="4588426"/>
            <a:ext cx="7610475" cy="1485900"/>
          </a:xfrm>
          <a:prstGeom prst="rect">
            <a:avLst/>
          </a:prstGeom>
        </p:spPr>
      </p:pic>
      <p:sp>
        <p:nvSpPr>
          <p:cNvPr id="7" name="Right Arrow 6"/>
          <p:cNvSpPr/>
          <p:nvPr/>
        </p:nvSpPr>
        <p:spPr>
          <a:xfrm rot="20515631">
            <a:off x="7759321" y="1150055"/>
            <a:ext cx="890118" cy="3580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rot="17658763">
            <a:off x="2526627" y="5015360"/>
            <a:ext cx="359042" cy="9204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4928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Sick Leave Charged</a:t>
            </a:r>
          </a:p>
        </p:txBody>
      </p:sp>
      <p:sp>
        <p:nvSpPr>
          <p:cNvPr id="3" name="Content Placeholder 2"/>
          <p:cNvSpPr>
            <a:spLocks noGrp="1"/>
          </p:cNvSpPr>
          <p:nvPr>
            <p:ph idx="1"/>
          </p:nvPr>
        </p:nvSpPr>
        <p:spPr/>
        <p:txBody>
          <a:bodyPr/>
          <a:lstStyle/>
          <a:p>
            <a:r>
              <a:rPr lang="en-US" dirty="0"/>
              <a:t>If no sick time was used during the month, click the box proceeding </a:t>
            </a:r>
            <a:r>
              <a:rPr lang="en-US" dirty="0">
                <a:solidFill>
                  <a:srgbClr val="FF0000"/>
                </a:solidFill>
              </a:rPr>
              <a:t>“I CERTIFY”</a:t>
            </a:r>
            <a:r>
              <a:rPr lang="en-US" dirty="0"/>
              <a:t>, then click </a:t>
            </a:r>
            <a:r>
              <a:rPr lang="en-US" dirty="0">
                <a:solidFill>
                  <a:srgbClr val="FF0000"/>
                </a:solidFill>
              </a:rPr>
              <a:t>“SUBMIT”</a:t>
            </a:r>
            <a:r>
              <a:rPr lang="en-US" dirty="0"/>
              <a:t>.</a:t>
            </a:r>
          </a:p>
          <a:p>
            <a:r>
              <a:rPr lang="en-US" dirty="0"/>
              <a:t>The next sequential month will come up after you’ve submitted the current month’s certification. (you are all set until next month)</a:t>
            </a:r>
          </a:p>
        </p:txBody>
      </p:sp>
      <p:pic>
        <p:nvPicPr>
          <p:cNvPr id="4" name="Picture 3"/>
          <p:cNvPicPr>
            <a:picLocks noChangeAspect="1"/>
          </p:cNvPicPr>
          <p:nvPr/>
        </p:nvPicPr>
        <p:blipFill>
          <a:blip r:embed="rId2"/>
          <a:stretch>
            <a:fillRect/>
          </a:stretch>
        </p:blipFill>
        <p:spPr>
          <a:xfrm>
            <a:off x="1008207" y="3645621"/>
            <a:ext cx="9658350" cy="4295775"/>
          </a:xfrm>
          <a:prstGeom prst="rect">
            <a:avLst/>
          </a:prstGeom>
        </p:spPr>
      </p:pic>
      <p:sp>
        <p:nvSpPr>
          <p:cNvPr id="5" name="Rectangle 4"/>
          <p:cNvSpPr/>
          <p:nvPr/>
        </p:nvSpPr>
        <p:spPr>
          <a:xfrm>
            <a:off x="5246255" y="5126182"/>
            <a:ext cx="2244436" cy="203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318327" y="6604000"/>
            <a:ext cx="618837" cy="254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a:stCxn id="6" idx="4"/>
          </p:cNvCxnSpPr>
          <p:nvPr/>
        </p:nvCxnSpPr>
        <p:spPr>
          <a:xfrm>
            <a:off x="2627746" y="6858000"/>
            <a:ext cx="486294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583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Sick Leave Charged- Not Pre-requested</a:t>
            </a:r>
          </a:p>
        </p:txBody>
      </p:sp>
      <p:sp>
        <p:nvSpPr>
          <p:cNvPr id="3" name="Content Placeholder 2"/>
          <p:cNvSpPr>
            <a:spLocks noGrp="1"/>
          </p:cNvSpPr>
          <p:nvPr>
            <p:ph idx="1"/>
          </p:nvPr>
        </p:nvSpPr>
        <p:spPr/>
        <p:txBody>
          <a:bodyPr/>
          <a:lstStyle/>
          <a:p>
            <a:r>
              <a:rPr lang="en-US" dirty="0"/>
              <a:t>Enter charges for any sick time used during the month, this feature is most often used at month end </a:t>
            </a:r>
          </a:p>
          <a:p>
            <a:pPr lvl="1"/>
            <a:r>
              <a:rPr lang="en-US" dirty="0"/>
              <a:t>Click on </a:t>
            </a:r>
            <a:r>
              <a:rPr lang="en-US" dirty="0">
                <a:solidFill>
                  <a:srgbClr val="FF0000"/>
                </a:solidFill>
              </a:rPr>
              <a:t>“Charge Time/Verify Calendar”</a:t>
            </a:r>
          </a:p>
          <a:p>
            <a:pPr lvl="1"/>
            <a:r>
              <a:rPr lang="en-US" dirty="0"/>
              <a:t>Link to next month</a:t>
            </a:r>
          </a:p>
        </p:txBody>
      </p:sp>
      <p:pic>
        <p:nvPicPr>
          <p:cNvPr id="4" name="Picture 3"/>
          <p:cNvPicPr>
            <a:picLocks noChangeAspect="1"/>
          </p:cNvPicPr>
          <p:nvPr/>
        </p:nvPicPr>
        <p:blipFill>
          <a:blip r:embed="rId2"/>
          <a:stretch>
            <a:fillRect/>
          </a:stretch>
        </p:blipFill>
        <p:spPr>
          <a:xfrm>
            <a:off x="1008207" y="3645621"/>
            <a:ext cx="9658350" cy="4295775"/>
          </a:xfrm>
          <a:prstGeom prst="rect">
            <a:avLst/>
          </a:prstGeom>
        </p:spPr>
      </p:pic>
      <p:sp>
        <p:nvSpPr>
          <p:cNvPr id="5" name="Oval 4"/>
          <p:cNvSpPr/>
          <p:nvPr/>
        </p:nvSpPr>
        <p:spPr>
          <a:xfrm>
            <a:off x="1173018" y="6391564"/>
            <a:ext cx="3925455" cy="794327"/>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200073" y="5070764"/>
            <a:ext cx="2419927" cy="2586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892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Sick Leave Charged (Cont.)</a:t>
            </a:r>
          </a:p>
        </p:txBody>
      </p:sp>
      <p:sp>
        <p:nvSpPr>
          <p:cNvPr id="3" name="Content Placeholder 2"/>
          <p:cNvSpPr>
            <a:spLocks noGrp="1"/>
          </p:cNvSpPr>
          <p:nvPr>
            <p:ph idx="1"/>
          </p:nvPr>
        </p:nvSpPr>
        <p:spPr>
          <a:xfrm>
            <a:off x="838200" y="1502352"/>
            <a:ext cx="10515600" cy="4351338"/>
          </a:xfrm>
        </p:spPr>
        <p:txBody>
          <a:bodyPr>
            <a:normAutofit/>
          </a:bodyPr>
          <a:lstStyle/>
          <a:p>
            <a:r>
              <a:rPr lang="en-US" sz="2400" dirty="0"/>
              <a:t>Enter any sick time used by double-left clicking on the day as it shows on the calendar.  This action produces a pop-up box, where you may charge any quarter day entry up to “1” in the box beside the Sick Leave section. (Sequential days charged for the same reason code can be entered via the multi-day entry selection.)</a:t>
            </a:r>
          </a:p>
          <a:p>
            <a:r>
              <a:rPr lang="en-US" sz="2400" dirty="0"/>
              <a:t>Click on </a:t>
            </a:r>
            <a:r>
              <a:rPr lang="en-US" sz="2400" dirty="0">
                <a:solidFill>
                  <a:srgbClr val="FF0000"/>
                </a:solidFill>
              </a:rPr>
              <a:t>“Save”</a:t>
            </a:r>
          </a:p>
        </p:txBody>
      </p:sp>
      <p:pic>
        <p:nvPicPr>
          <p:cNvPr id="4" name="Picture 3"/>
          <p:cNvPicPr>
            <a:picLocks noChangeAspect="1"/>
          </p:cNvPicPr>
          <p:nvPr/>
        </p:nvPicPr>
        <p:blipFill>
          <a:blip r:embed="rId2"/>
          <a:stretch>
            <a:fillRect/>
          </a:stretch>
        </p:blipFill>
        <p:spPr>
          <a:xfrm>
            <a:off x="838200" y="3678021"/>
            <a:ext cx="6555217" cy="2289030"/>
          </a:xfrm>
          <a:prstGeom prst="rect">
            <a:avLst/>
          </a:prstGeom>
        </p:spPr>
      </p:pic>
      <p:pic>
        <p:nvPicPr>
          <p:cNvPr id="5" name="Picture 4"/>
          <p:cNvPicPr>
            <a:picLocks noChangeAspect="1"/>
          </p:cNvPicPr>
          <p:nvPr/>
        </p:nvPicPr>
        <p:blipFill>
          <a:blip r:embed="rId3"/>
          <a:stretch>
            <a:fillRect/>
          </a:stretch>
        </p:blipFill>
        <p:spPr>
          <a:xfrm>
            <a:off x="7393417" y="2927928"/>
            <a:ext cx="4420755" cy="3930072"/>
          </a:xfrm>
          <a:prstGeom prst="rect">
            <a:avLst/>
          </a:prstGeom>
        </p:spPr>
      </p:pic>
      <p:sp>
        <p:nvSpPr>
          <p:cNvPr id="6" name="Oval 5"/>
          <p:cNvSpPr/>
          <p:nvPr/>
        </p:nvSpPr>
        <p:spPr>
          <a:xfrm>
            <a:off x="7074040" y="4202546"/>
            <a:ext cx="1099127" cy="49068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7068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Sick Leave Charged (Cont.)</a:t>
            </a:r>
          </a:p>
        </p:txBody>
      </p:sp>
      <p:sp>
        <p:nvSpPr>
          <p:cNvPr id="3" name="Content Placeholder 2"/>
          <p:cNvSpPr>
            <a:spLocks noGrp="1"/>
          </p:cNvSpPr>
          <p:nvPr>
            <p:ph idx="1"/>
          </p:nvPr>
        </p:nvSpPr>
        <p:spPr>
          <a:xfrm>
            <a:off x="838200" y="1351828"/>
            <a:ext cx="10515600" cy="4351338"/>
          </a:xfrm>
        </p:spPr>
        <p:txBody>
          <a:bodyPr>
            <a:normAutofit/>
          </a:bodyPr>
          <a:lstStyle/>
          <a:p>
            <a:r>
              <a:rPr lang="en-US" sz="2400" dirty="0"/>
              <a:t>Certify and submit your monthly record for approval.</a:t>
            </a:r>
          </a:p>
          <a:p>
            <a:r>
              <a:rPr lang="en-US" sz="2400" dirty="0"/>
              <a:t>Review ALL your sick leave entries for correctness, then, click the </a:t>
            </a:r>
            <a:r>
              <a:rPr lang="en-US" sz="2400" dirty="0">
                <a:solidFill>
                  <a:srgbClr val="FF0000"/>
                </a:solidFill>
              </a:rPr>
              <a:t>“CERTIFY” </a:t>
            </a:r>
            <a:r>
              <a:rPr lang="en-US" sz="2400" dirty="0"/>
              <a:t>box.</a:t>
            </a:r>
          </a:p>
          <a:p>
            <a:r>
              <a:rPr lang="en-US" sz="2400" dirty="0"/>
              <a:t>Next, click </a:t>
            </a:r>
            <a:r>
              <a:rPr lang="en-US" sz="2400" dirty="0">
                <a:solidFill>
                  <a:srgbClr val="FF0000"/>
                </a:solidFill>
              </a:rPr>
              <a:t>“SUBMIT TO SUPERVISOR” </a:t>
            </a:r>
            <a:r>
              <a:rPr lang="en-US" sz="2400" dirty="0"/>
              <a:t>( on the bottom of the screen toward the left).</a:t>
            </a:r>
          </a:p>
        </p:txBody>
      </p:sp>
      <p:sp>
        <p:nvSpPr>
          <p:cNvPr id="4" name="Slide Number Placeholder 3"/>
          <p:cNvSpPr>
            <a:spLocks noGrp="1"/>
          </p:cNvSpPr>
          <p:nvPr>
            <p:ph type="sldNum" sz="quarter" idx="12"/>
          </p:nvPr>
        </p:nvSpPr>
        <p:spPr/>
        <p:style>
          <a:lnRef idx="2">
            <a:schemeClr val="dk1"/>
          </a:lnRef>
          <a:fillRef idx="1">
            <a:schemeClr val="lt1"/>
          </a:fillRef>
          <a:effectRef idx="0">
            <a:schemeClr val="dk1"/>
          </a:effectRef>
          <a:fontRef idx="minor">
            <a:schemeClr val="dk1"/>
          </a:fontRef>
        </p:style>
        <p:txBody>
          <a:bodyPr/>
          <a:lstStyle/>
          <a:p>
            <a:fld id="{D9D65DE5-0ADB-478B-925D-3A4F8F5C1913}" type="slidenum">
              <a:rPr lang="en-US" smtClean="0"/>
              <a:t>8</a:t>
            </a:fld>
            <a:endParaRPr lang="en-US"/>
          </a:p>
        </p:txBody>
      </p:sp>
      <p:pic>
        <p:nvPicPr>
          <p:cNvPr id="5" name="Picture 4"/>
          <p:cNvPicPr>
            <a:picLocks noChangeAspect="1"/>
          </p:cNvPicPr>
          <p:nvPr/>
        </p:nvPicPr>
        <p:blipFill>
          <a:blip r:embed="rId3"/>
          <a:stretch>
            <a:fillRect/>
          </a:stretch>
        </p:blipFill>
        <p:spPr>
          <a:xfrm>
            <a:off x="2078181" y="2677391"/>
            <a:ext cx="6129195" cy="3657745"/>
          </a:xfrm>
          <a:prstGeom prst="rect">
            <a:avLst/>
          </a:prstGeom>
        </p:spPr>
      </p:pic>
      <p:sp>
        <p:nvSpPr>
          <p:cNvPr id="6" name="Oval 5"/>
          <p:cNvSpPr/>
          <p:nvPr/>
        </p:nvSpPr>
        <p:spPr>
          <a:xfrm>
            <a:off x="1948872" y="5879955"/>
            <a:ext cx="341746" cy="229177"/>
          </a:xfrm>
          <a:prstGeom prst="ellipse">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988126" y="6109132"/>
            <a:ext cx="1066800" cy="38165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7222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Sick Leave Pre-requested</a:t>
            </a:r>
          </a:p>
        </p:txBody>
      </p:sp>
      <p:sp>
        <p:nvSpPr>
          <p:cNvPr id="3" name="Content Placeholder 2"/>
          <p:cNvSpPr>
            <a:spLocks noGrp="1"/>
          </p:cNvSpPr>
          <p:nvPr>
            <p:ph idx="1"/>
          </p:nvPr>
        </p:nvSpPr>
        <p:spPr>
          <a:xfrm>
            <a:off x="838200" y="1974669"/>
            <a:ext cx="10515600" cy="4351338"/>
          </a:xfrm>
        </p:spPr>
        <p:txBody>
          <a:bodyPr/>
          <a:lstStyle/>
          <a:p>
            <a:r>
              <a:rPr lang="en-US" sz="2000" dirty="0"/>
              <a:t>Select Request Time Off from the menu bar located at the top of the screen (shown above).</a:t>
            </a:r>
          </a:p>
          <a:p>
            <a:r>
              <a:rPr lang="en-US" sz="2000" dirty="0"/>
              <a:t>To request time off from your supervisor, double click on the day you wish to request off.</a:t>
            </a:r>
          </a:p>
          <a:p>
            <a:r>
              <a:rPr lang="en-US" sz="2000" dirty="0"/>
              <a:t>This action produces a pop-up box, where you may charge any quarter day entry up to “1” in the box beside the Sick Leave section. (Sequential days charged for the same reason code can be entered via the multi-day entry selection.)</a:t>
            </a:r>
          </a:p>
          <a:p>
            <a:r>
              <a:rPr lang="en-US" sz="2000" dirty="0"/>
              <a:t>Click on </a:t>
            </a:r>
            <a:r>
              <a:rPr lang="en-US" sz="2000" dirty="0">
                <a:solidFill>
                  <a:srgbClr val="FF0000"/>
                </a:solidFill>
              </a:rPr>
              <a:t>“Save”</a:t>
            </a:r>
          </a:p>
          <a:p>
            <a:endParaRPr lang="en-US" dirty="0"/>
          </a:p>
          <a:p>
            <a:endParaRPr lang="en-US" dirty="0"/>
          </a:p>
        </p:txBody>
      </p:sp>
      <p:pic>
        <p:nvPicPr>
          <p:cNvPr id="10" name="Picture 9"/>
          <p:cNvPicPr>
            <a:picLocks noChangeAspect="1"/>
          </p:cNvPicPr>
          <p:nvPr/>
        </p:nvPicPr>
        <p:blipFill>
          <a:blip r:embed="rId2"/>
          <a:stretch>
            <a:fillRect/>
          </a:stretch>
        </p:blipFill>
        <p:spPr>
          <a:xfrm>
            <a:off x="3013075" y="1557012"/>
            <a:ext cx="6572250" cy="257175"/>
          </a:xfrm>
          <a:prstGeom prst="rect">
            <a:avLst/>
          </a:prstGeom>
        </p:spPr>
      </p:pic>
      <p:sp>
        <p:nvSpPr>
          <p:cNvPr id="6" name="Rectangle 5"/>
          <p:cNvSpPr/>
          <p:nvPr/>
        </p:nvSpPr>
        <p:spPr>
          <a:xfrm>
            <a:off x="5333999" y="1530205"/>
            <a:ext cx="1062182" cy="3209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3"/>
          <a:stretch>
            <a:fillRect/>
          </a:stretch>
        </p:blipFill>
        <p:spPr>
          <a:xfrm>
            <a:off x="102144" y="4082472"/>
            <a:ext cx="4734030" cy="2455545"/>
          </a:xfrm>
          <a:prstGeom prst="rect">
            <a:avLst/>
          </a:prstGeom>
        </p:spPr>
      </p:pic>
      <p:pic>
        <p:nvPicPr>
          <p:cNvPr id="12" name="Picture 11"/>
          <p:cNvPicPr>
            <a:picLocks noChangeAspect="1"/>
          </p:cNvPicPr>
          <p:nvPr/>
        </p:nvPicPr>
        <p:blipFill>
          <a:blip r:embed="rId4"/>
          <a:stretch>
            <a:fillRect/>
          </a:stretch>
        </p:blipFill>
        <p:spPr>
          <a:xfrm>
            <a:off x="6663892" y="3483291"/>
            <a:ext cx="3560763" cy="3054727"/>
          </a:xfrm>
          <a:prstGeom prst="rect">
            <a:avLst/>
          </a:prstGeom>
        </p:spPr>
      </p:pic>
      <p:sp>
        <p:nvSpPr>
          <p:cNvPr id="13" name="Oval 12"/>
          <p:cNvSpPr/>
          <p:nvPr/>
        </p:nvSpPr>
        <p:spPr>
          <a:xfrm>
            <a:off x="6419270" y="3962401"/>
            <a:ext cx="3278912" cy="53571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a:off x="5333999" y="6326007"/>
            <a:ext cx="1233056"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2410690" y="5158510"/>
            <a:ext cx="831273" cy="29094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1409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717</Words>
  <Application>Microsoft Office PowerPoint</Application>
  <PresentationFormat>Widescreen</PresentationFormat>
  <Paragraphs>61</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Electronic  Time &amp; Attendance System</vt:lpstr>
      <vt:lpstr>Topics:</vt:lpstr>
      <vt:lpstr>Sign In</vt:lpstr>
      <vt:lpstr>Sign In (Cont.)</vt:lpstr>
      <vt:lpstr>No Sick Leave Charged</vt:lpstr>
      <vt:lpstr>Sick Leave Charged- Not Pre-requested</vt:lpstr>
      <vt:lpstr>Sick Leave Charged (Cont.)</vt:lpstr>
      <vt:lpstr>Sick Leave Charged (Cont.)</vt:lpstr>
      <vt:lpstr>Sick Leave Pre-requested</vt:lpstr>
      <vt:lpstr>To Request Sick Leave (Cont.)</vt:lpstr>
      <vt:lpstr>Non-Chargeable Time Records</vt:lpstr>
      <vt:lpstr>Non-Chargeable Types</vt:lpstr>
      <vt:lpstr>Sign-Off</vt:lpstr>
      <vt:lpstr>Contact Information for Questions &amp; Assistance:</vt:lpstr>
    </vt:vector>
  </TitlesOfParts>
  <Company>SUNY Geneseo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Time and Attendance System</dc:title>
  <dc:creator>Julie A Briggs</dc:creator>
  <cp:lastModifiedBy>Julie Briggs</cp:lastModifiedBy>
  <cp:revision>20</cp:revision>
  <dcterms:created xsi:type="dcterms:W3CDTF">2018-08-21T19:05:23Z</dcterms:created>
  <dcterms:modified xsi:type="dcterms:W3CDTF">2018-09-12T13:55:57Z</dcterms:modified>
</cp:coreProperties>
</file>