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4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VRWS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Voluntary Reduction in Work Schedule</a:t>
            </a:r>
          </a:p>
        </p:txBody>
      </p:sp>
    </p:spTree>
    <p:extLst>
      <p:ext uri="{BB962C8B-B14F-4D97-AF65-F5344CB8AC3E}">
        <p14:creationId xmlns:p14="http://schemas.microsoft.com/office/powerpoint/2010/main" val="683899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application on the Forms page under Time &amp; Attendance Forms</a:t>
            </a:r>
          </a:p>
          <a:p>
            <a:pPr lvl="1"/>
            <a:r>
              <a:rPr lang="en-US" dirty="0"/>
              <a:t>Obtain the necessary signatures:  Yours,  your Supervisor, HR, and Vice President</a:t>
            </a:r>
          </a:p>
          <a:p>
            <a:pPr lvl="1"/>
            <a:r>
              <a:rPr lang="en-US" dirty="0"/>
              <a:t>College needs at least a full pay period of notice (fully executed agreement) before the program can begin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If you have questions you can always contact us, we are here to help.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018" y="156791"/>
            <a:ext cx="1788614" cy="153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65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037" y="2216944"/>
            <a:ext cx="4762500" cy="3568700"/>
          </a:xfrm>
        </p:spPr>
      </p:pic>
    </p:spTree>
    <p:extLst>
      <p:ext uri="{BB962C8B-B14F-4D97-AF65-F5344CB8AC3E}">
        <p14:creationId xmlns:p14="http://schemas.microsoft.com/office/powerpoint/2010/main" val="202846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VRWS What is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Voluntary Reduction in Work Schedule (VRWS) is a program that allows employees to voluntarily trade income for time off.</a:t>
            </a:r>
          </a:p>
          <a:p>
            <a:r>
              <a:rPr lang="en-US" dirty="0"/>
              <a:t>VRWS agreements are made between employees and supervisors with the final approval by Human Resources.</a:t>
            </a:r>
          </a:p>
          <a:p>
            <a:r>
              <a:rPr lang="en-US" dirty="0"/>
              <a:t>VRWS agreements may be entered into for any number of pay periods, from 1 to 26.</a:t>
            </a:r>
          </a:p>
          <a:p>
            <a:r>
              <a:rPr lang="en-US" dirty="0"/>
              <a:t>VRWS provides campuses a flexible mechanism for allocating staff resources as well as permitting employees to reduce their schedule to reflect personal needs and interests.</a:t>
            </a:r>
          </a:p>
        </p:txBody>
      </p:sp>
    </p:spTree>
    <p:extLst>
      <p:ext uri="{BB962C8B-B14F-4D97-AF65-F5344CB8AC3E}">
        <p14:creationId xmlns:p14="http://schemas.microsoft.com/office/powerpoint/2010/main" val="104843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is eligible for VRWS?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655705"/>
              </p:ext>
            </p:extLst>
          </p:nvPr>
        </p:nvGraphicFramePr>
        <p:xfrm>
          <a:off x="1120775" y="1825625"/>
          <a:ext cx="10233024" cy="287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87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775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UUP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CSEA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Full-time Continuing, Permanent or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Full -time Annual</a:t>
                      </a:r>
                      <a:r>
                        <a:rPr lang="en-US" baseline="0" dirty="0"/>
                        <a:t> Salaried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You have to remain</a:t>
                      </a:r>
                      <a:r>
                        <a:rPr lang="en-US" baseline="0" dirty="0"/>
                        <a:t>          (see above) for the term of the VRWS agreement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You have to remain</a:t>
                      </a:r>
                      <a:r>
                        <a:rPr lang="en-US" baseline="0" dirty="0"/>
                        <a:t>         (see above)for the term of the VRWS agreement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Must have</a:t>
                      </a:r>
                      <a:r>
                        <a:rPr lang="en-US" baseline="0" dirty="0"/>
                        <a:t> 1 continuous year of SUNY </a:t>
                      </a:r>
                      <a:r>
                        <a:rPr lang="en-US" baseline="0" dirty="0" err="1"/>
                        <a:t>Geneseo</a:t>
                      </a:r>
                      <a:r>
                        <a:rPr lang="en-US" baseline="0" dirty="0"/>
                        <a:t> service on a qualifying schedule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</a:t>
                      </a:r>
                      <a:r>
                        <a:rPr lang="en-US" baseline="0" dirty="0"/>
                        <a:t> have 1 continuous year of  NY State service on a qualifying schedule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Qualifying</a:t>
                      </a:r>
                      <a:r>
                        <a:rPr lang="en-US" sz="1400" baseline="0" dirty="0"/>
                        <a:t> schedule means any schedule which the employee was entitled to earn leave credits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Up Arrow 4"/>
          <p:cNvSpPr/>
          <p:nvPr/>
        </p:nvSpPr>
        <p:spPr>
          <a:xfrm>
            <a:off x="3054096" y="2752725"/>
            <a:ext cx="365760" cy="3931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8772146" y="2752725"/>
            <a:ext cx="365760" cy="3931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6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it work..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VRWS works on a percentage method</a:t>
            </a:r>
          </a:p>
          <a:p>
            <a:r>
              <a:rPr lang="en-US" dirty="0"/>
              <a:t>You can reduce your salary and or work hours by as little five(5)percent, in five percent increments, up to a max of thirty (30) percent.</a:t>
            </a:r>
          </a:p>
          <a:p>
            <a:r>
              <a:rPr lang="en-US" dirty="0"/>
              <a:t>A 10% reduction reduces your work hours by 8 or 7.5 depending on unit AND your salary by 10%. i.e. salary is $30,000, a 10% reduction takes it down to $27000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1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VRWS two ways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OPTION #1</a:t>
            </a:r>
          </a:p>
          <a:p>
            <a:pPr marL="0" indent="0">
              <a:buNone/>
            </a:pPr>
            <a:r>
              <a:rPr lang="en-US" dirty="0"/>
              <a:t>You continue to work full time, with a reduction in salary and you earn credits per pay period to use at a later time.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So… you work full-time w/less money and bank time for scheduled absences at a later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OPTION #2</a:t>
            </a:r>
          </a:p>
          <a:p>
            <a:pPr marL="0" indent="0">
              <a:buNone/>
            </a:pPr>
            <a:r>
              <a:rPr lang="en-US" dirty="0"/>
              <a:t>You reduce your work hours and your salary by a percentage each pay period.  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So… you work less hours w/less money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9760" y="365125"/>
            <a:ext cx="1667162" cy="905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345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469009"/>
            <a:ext cx="10233800" cy="4351338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u="sng" dirty="0"/>
              <a:t>Example#1</a:t>
            </a:r>
          </a:p>
          <a:p>
            <a:r>
              <a:rPr lang="en-US" dirty="0"/>
              <a:t>Employee requests to take a 10% salary reduction because they will be having a major surgery later and won’t have enough accruals to cover so they want the extra time to use at a later date.  The employee reduces their salary by 10% but continues to work their normal 40 hour schedule.  Each pay period they accrue 8 </a:t>
            </a:r>
            <a:r>
              <a:rPr lang="en-US" dirty="0" err="1"/>
              <a:t>hrs</a:t>
            </a:r>
            <a:r>
              <a:rPr lang="en-US" dirty="0"/>
              <a:t> of VRWS credit to use at a later time.</a:t>
            </a:r>
          </a:p>
          <a:p>
            <a:r>
              <a:rPr lang="en-US" dirty="0"/>
              <a:t>Example #2  </a:t>
            </a:r>
            <a:br>
              <a:rPr lang="en-US" dirty="0"/>
            </a:br>
            <a:r>
              <a:rPr lang="en-US" dirty="0"/>
              <a:t>Employee requests a 4 day work week for a 2 month period of time due to family flexibility needs. They would take a 20% reduction in salary, and work 4days a week for the duration of the agreement.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59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Agreement has to start on the first day of a pay period, and end on the last day of a pay period</a:t>
            </a:r>
          </a:p>
          <a:p>
            <a:r>
              <a:rPr lang="en-US" dirty="0"/>
              <a:t>The plan must be consistent with the operating needs of the department</a:t>
            </a:r>
          </a:p>
          <a:p>
            <a:r>
              <a:rPr lang="en-US" dirty="0"/>
              <a:t>Agreement can last anywhere between 1 and 26 pay periods, however it can’t cross March into April. That requires 2 agreements i.e. January 2020-March 2020, then April 2020 – December 2020</a:t>
            </a:r>
          </a:p>
          <a:p>
            <a:r>
              <a:rPr lang="en-US" dirty="0"/>
              <a:t>Once the VRWS has been agreed upon, it can’t be changed unless all parties agree </a:t>
            </a:r>
          </a:p>
        </p:txBody>
      </p:sp>
    </p:spTree>
    <p:extLst>
      <p:ext uri="{BB962C8B-B14F-4D97-AF65-F5344CB8AC3E}">
        <p14:creationId xmlns:p14="http://schemas.microsoft.com/office/powerpoint/2010/main" val="1957497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VRWS effects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Accruals will be prorated for CSEA based on percentage.  UUP depends on your title and hire date.  Kim </a:t>
            </a:r>
            <a:r>
              <a:rPr lang="en-US" dirty="0" err="1"/>
              <a:t>Truuax</a:t>
            </a:r>
            <a:r>
              <a:rPr lang="en-US" dirty="0"/>
              <a:t> she can help with the calculation. </a:t>
            </a:r>
          </a:p>
          <a:p>
            <a:r>
              <a:rPr lang="en-US" dirty="0"/>
              <a:t>All additional pay will be prorated based on percentage</a:t>
            </a:r>
          </a:p>
          <a:p>
            <a:r>
              <a:rPr lang="en-US" dirty="0"/>
              <a:t>VRWS time does not count as days worked for Overtime calculations </a:t>
            </a:r>
            <a:r>
              <a:rPr lang="en-US" dirty="0" err="1"/>
              <a:t>i.e</a:t>
            </a:r>
            <a:r>
              <a:rPr lang="en-US" dirty="0"/>
              <a:t> that 4 day employee works Saturday, Saturday isn’t OT</a:t>
            </a:r>
          </a:p>
          <a:p>
            <a:r>
              <a:rPr lang="en-US" dirty="0"/>
              <a:t>Retirement credit will be prorated, VRWS could also affect final average salary if period is included in your three years of earnings (ERS TRS only)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752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VRWS effects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toward permanent appointment for Professional staff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72286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177</TotalTime>
  <Words>657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Corbel</vt:lpstr>
      <vt:lpstr>Depth</vt:lpstr>
      <vt:lpstr>VRWS</vt:lpstr>
      <vt:lpstr>VRWS What is it?</vt:lpstr>
      <vt:lpstr>Who is eligible for VRWS?</vt:lpstr>
      <vt:lpstr>How does it work..</vt:lpstr>
      <vt:lpstr>VRWS two ways</vt:lpstr>
      <vt:lpstr>Examples</vt:lpstr>
      <vt:lpstr>Rules</vt:lpstr>
      <vt:lpstr>Things VRWS effects </vt:lpstr>
      <vt:lpstr>Things VRWS effects </vt:lpstr>
      <vt:lpstr>How to apply</vt:lpstr>
      <vt:lpstr>Questions</vt:lpstr>
    </vt:vector>
  </TitlesOfParts>
  <Company>SUNY Geneseo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VRWS</dc:title>
  <dc:creator>Kimberly Truax</dc:creator>
  <cp:lastModifiedBy>Kimberly Truax</cp:lastModifiedBy>
  <cp:revision>19</cp:revision>
  <dcterms:created xsi:type="dcterms:W3CDTF">2019-08-26T18:53:02Z</dcterms:created>
  <dcterms:modified xsi:type="dcterms:W3CDTF">2019-09-10T15:00:32Z</dcterms:modified>
</cp:coreProperties>
</file>