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55" autoAdjust="0"/>
  </p:normalViewPr>
  <p:slideViewPr>
    <p:cSldViewPr>
      <p:cViewPr varScale="1">
        <p:scale>
          <a:sx n="83" d="100"/>
          <a:sy n="83" d="100"/>
        </p:scale>
        <p:origin x="3018" y="1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1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11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8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6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5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38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9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0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00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0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9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4DFEF-63B3-43F8-871A-147D830761C2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79903-EAA5-474B-963C-608ECDE6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6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tomcas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ada.org/oat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227270" y="4800600"/>
            <a:ext cx="6402130" cy="4329461"/>
          </a:xfrm>
          <a:prstGeom prst="round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227270" y="457200"/>
            <a:ext cx="6402130" cy="4329461"/>
          </a:xfrm>
          <a:prstGeom prst="round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438400" y="-152400"/>
            <a:ext cx="4191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400" dirty="0" smtClean="0">
                <a:latin typeface="+mn-lt"/>
              </a:rPr>
              <a:t>3/4 Joint Degree Articulation Program</a:t>
            </a:r>
            <a:br>
              <a:rPr lang="en-US" sz="1400" dirty="0" smtClean="0">
                <a:latin typeface="+mn-lt"/>
              </a:rPr>
            </a:br>
            <a:r>
              <a:rPr lang="en-US" sz="1200" dirty="0" smtClean="0">
                <a:latin typeface="+mn-lt"/>
              </a:rPr>
              <a:t>2-Step Application Process and Schedule</a:t>
            </a:r>
            <a:endParaRPr lang="en-US" sz="1200" dirty="0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13" y="76200"/>
            <a:ext cx="1924197" cy="37102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608579"/>
            <a:ext cx="5638800" cy="430887"/>
          </a:xfrm>
          <a:prstGeom prst="rect">
            <a:avLst/>
          </a:prstGeom>
          <a:ln w="63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b="1" u="sng" dirty="0" smtClean="0"/>
              <a:t>Step 1:</a:t>
            </a:r>
          </a:p>
          <a:p>
            <a:pPr algn="ctr"/>
            <a:r>
              <a:rPr lang="en-US" sz="1050" dirty="0" smtClean="0"/>
              <a:t> Apply to ¾ Program as High School Senior or Undergraduate Sophomore Student</a:t>
            </a:r>
            <a:endParaRPr lang="en-US" sz="1050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1370579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Cambria" pitchFamily="18" charset="0"/>
              </a:rPr>
              <a:t>Option 1. Apply as Senior High School Student</a:t>
            </a:r>
            <a:endParaRPr lang="en-US" sz="1100" dirty="0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0" y="1370579"/>
            <a:ext cx="24199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Cambria" pitchFamily="18" charset="0"/>
              </a:rPr>
              <a:t>Option 2. Apply As Undergraduate Sophomore Student</a:t>
            </a:r>
            <a:endParaRPr lang="en-US" sz="1100" dirty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1751579"/>
            <a:ext cx="274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Submit to SUNY Optometry’s Office of Student Affairs:</a:t>
            </a:r>
          </a:p>
          <a:p>
            <a:pPr marL="171450" indent="-171450">
              <a:buFontTx/>
              <a:buChar char="-"/>
            </a:pPr>
            <a:r>
              <a:rPr lang="en-US" sz="800" dirty="0" smtClean="0"/>
              <a:t>Application form</a:t>
            </a:r>
          </a:p>
          <a:p>
            <a:pPr marL="171450" indent="-171450">
              <a:buFontTx/>
              <a:buChar char="-"/>
            </a:pPr>
            <a:r>
              <a:rPr lang="en-US" sz="800" dirty="0" smtClean="0"/>
              <a:t>High School transcripts</a:t>
            </a:r>
          </a:p>
          <a:p>
            <a:pPr marL="171450" indent="-171450">
              <a:buFontTx/>
              <a:buChar char="-"/>
            </a:pPr>
            <a:r>
              <a:rPr lang="en-US" sz="800" dirty="0" smtClean="0"/>
              <a:t>SAT/ACT Scores</a:t>
            </a:r>
          </a:p>
          <a:p>
            <a:pPr marL="171450" indent="-171450">
              <a:buFontTx/>
              <a:buChar char="-"/>
            </a:pPr>
            <a:r>
              <a:rPr lang="en-US" sz="800" dirty="0" smtClean="0"/>
              <a:t>One letter of recommendation</a:t>
            </a:r>
          </a:p>
          <a:p>
            <a:pPr marL="171450" indent="-171450">
              <a:buFontTx/>
              <a:buChar char="-"/>
            </a:pPr>
            <a:r>
              <a:rPr lang="en-US" sz="800" dirty="0" smtClean="0"/>
              <a:t>One-page essay on the topic “Why optometry”</a:t>
            </a:r>
          </a:p>
          <a:p>
            <a:pPr marL="171450" indent="-171450">
              <a:buFontTx/>
              <a:buChar char="-"/>
            </a:pPr>
            <a:endParaRPr lang="en-US" sz="800" dirty="0"/>
          </a:p>
        </p:txBody>
      </p:sp>
      <p:sp>
        <p:nvSpPr>
          <p:cNvPr id="10" name="TextBox 9"/>
          <p:cNvSpPr txBox="1"/>
          <p:nvPr/>
        </p:nvSpPr>
        <p:spPr>
          <a:xfrm>
            <a:off x="3733800" y="1751579"/>
            <a:ext cx="259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Submit to SUNY Optometry’s Office of Student Affairs:</a:t>
            </a:r>
          </a:p>
          <a:p>
            <a:pPr marL="171450" indent="-171450">
              <a:buFontTx/>
              <a:buChar char="-"/>
            </a:pPr>
            <a:r>
              <a:rPr lang="en-US" sz="800" dirty="0" smtClean="0"/>
              <a:t>Application form</a:t>
            </a:r>
          </a:p>
          <a:p>
            <a:pPr marL="171450" indent="-171450">
              <a:buFontTx/>
              <a:buChar char="-"/>
            </a:pPr>
            <a:r>
              <a:rPr lang="en-US" sz="800" dirty="0" smtClean="0"/>
              <a:t>College transcripts (grades for freshman year must be reflected on transcript)</a:t>
            </a:r>
          </a:p>
          <a:p>
            <a:pPr marL="171450" indent="-171450">
              <a:buFontTx/>
              <a:buChar char="-"/>
            </a:pPr>
            <a:r>
              <a:rPr lang="en-US" sz="800" dirty="0" smtClean="0"/>
              <a:t>SAT/ACT Scores</a:t>
            </a:r>
          </a:p>
          <a:p>
            <a:pPr marL="171450" indent="-171450">
              <a:buFontTx/>
              <a:buChar char="-"/>
            </a:pPr>
            <a:r>
              <a:rPr lang="en-US" sz="800" dirty="0" smtClean="0"/>
              <a:t>One letter of recommendation</a:t>
            </a:r>
          </a:p>
          <a:p>
            <a:pPr marL="171450" indent="-171450">
              <a:buFontTx/>
              <a:buChar char="-"/>
            </a:pPr>
            <a:r>
              <a:rPr lang="en-US" sz="800" dirty="0" smtClean="0"/>
              <a:t>One-page essay on the topic “Why optometry”</a:t>
            </a:r>
          </a:p>
          <a:p>
            <a:pPr marL="171450" indent="-171450">
              <a:buFontTx/>
              <a:buChar char="-"/>
            </a:pPr>
            <a:endParaRPr lang="en-US" sz="800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1141979"/>
            <a:ext cx="5638799" cy="261610"/>
          </a:xfrm>
          <a:prstGeom prst="rect">
            <a:avLst/>
          </a:prstGeom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Application process</a:t>
            </a:r>
            <a:endParaRPr lang="en-US" sz="1050" dirty="0"/>
          </a:p>
        </p:txBody>
      </p:sp>
      <p:sp>
        <p:nvSpPr>
          <p:cNvPr id="12" name="TextBox 11"/>
          <p:cNvSpPr txBox="1"/>
          <p:nvPr/>
        </p:nvSpPr>
        <p:spPr>
          <a:xfrm>
            <a:off x="390908" y="2847668"/>
            <a:ext cx="31142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Must </a:t>
            </a:r>
            <a:r>
              <a:rPr lang="en-US" sz="800" dirty="0"/>
              <a:t>be accepted into one of the </a:t>
            </a:r>
            <a:r>
              <a:rPr lang="en-US" sz="800" dirty="0" smtClean="0"/>
              <a:t>affiliate </a:t>
            </a:r>
            <a:r>
              <a:rPr lang="en-US" sz="800" dirty="0"/>
              <a:t>undergraduate </a:t>
            </a:r>
            <a:r>
              <a:rPr lang="en-US" sz="800" dirty="0" smtClean="0"/>
              <a:t>colleges/universities as </a:t>
            </a:r>
            <a:r>
              <a:rPr lang="en-US" sz="800" dirty="0"/>
              <a:t>a freshman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 </a:t>
            </a:r>
            <a:r>
              <a:rPr lang="en-US" sz="800" dirty="0" smtClean="0"/>
              <a:t>Must </a:t>
            </a:r>
            <a:r>
              <a:rPr lang="en-US" sz="800" dirty="0"/>
              <a:t>have total SATs of at least </a:t>
            </a:r>
            <a:r>
              <a:rPr lang="en-US" sz="800" dirty="0" smtClean="0"/>
              <a:t>1360 </a:t>
            </a:r>
            <a:r>
              <a:rPr lang="en-US" sz="800" dirty="0"/>
              <a:t>with the Math score of at least </a:t>
            </a:r>
            <a:r>
              <a:rPr lang="en-US" sz="800" dirty="0" smtClean="0"/>
              <a:t>700, or 29 on the ACT.</a:t>
            </a:r>
            <a:endParaRPr lang="en-US" sz="8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 </a:t>
            </a:r>
            <a:r>
              <a:rPr lang="en-US" sz="800" dirty="0" smtClean="0"/>
              <a:t>Must </a:t>
            </a:r>
            <a:r>
              <a:rPr lang="en-US" sz="800" dirty="0"/>
              <a:t>have a high school grade average of at least 93 out of a 100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 </a:t>
            </a:r>
            <a:r>
              <a:rPr lang="en-US" sz="800" dirty="0" smtClean="0"/>
              <a:t>Should </a:t>
            </a:r>
            <a:r>
              <a:rPr lang="en-US" sz="800" dirty="0"/>
              <a:t>be in the upper 10% of their high school class (depending on the reputation of the high school)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Must </a:t>
            </a:r>
            <a:r>
              <a:rPr lang="en-US" sz="800" dirty="0"/>
              <a:t>have a definite interest in the profession of optometry and have explored </a:t>
            </a:r>
            <a:r>
              <a:rPr lang="en-US" sz="800" dirty="0" smtClean="0"/>
              <a:t>it</a:t>
            </a:r>
            <a:endParaRPr lang="en-US" sz="8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Must </a:t>
            </a:r>
            <a:r>
              <a:rPr lang="en-US" sz="800" dirty="0"/>
              <a:t>show evidence of community involvement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Must </a:t>
            </a:r>
            <a:r>
              <a:rPr lang="en-US" sz="800" dirty="0"/>
              <a:t>have reasonable communication and interpersonal skills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Must </a:t>
            </a:r>
            <a:r>
              <a:rPr lang="en-US" sz="800" dirty="0"/>
              <a:t>submit to an interview </a:t>
            </a:r>
            <a:r>
              <a:rPr lang="en-US" sz="800" dirty="0" smtClean="0"/>
              <a:t>by a SUNY Optometry representative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Must sign </a:t>
            </a:r>
            <a:r>
              <a:rPr lang="en-US" sz="800" dirty="0"/>
              <a:t>a FERPA Authorization allowing release of </a:t>
            </a:r>
            <a:r>
              <a:rPr lang="en-US" sz="800" dirty="0" smtClean="0"/>
              <a:t>education </a:t>
            </a:r>
            <a:r>
              <a:rPr lang="en-US" sz="800" dirty="0"/>
              <a:t>records to SUNY College of </a:t>
            </a:r>
            <a:r>
              <a:rPr lang="en-US" sz="800" dirty="0" smtClean="0"/>
              <a:t>Optometry</a:t>
            </a:r>
            <a:endParaRPr lang="en-US" sz="800" dirty="0"/>
          </a:p>
        </p:txBody>
      </p:sp>
      <p:sp>
        <p:nvSpPr>
          <p:cNvPr id="13" name="Rectangle 12"/>
          <p:cNvSpPr/>
          <p:nvPr/>
        </p:nvSpPr>
        <p:spPr>
          <a:xfrm>
            <a:off x="3543298" y="2970779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Must </a:t>
            </a:r>
            <a:r>
              <a:rPr lang="en-US" sz="800" dirty="0"/>
              <a:t>have an overall GPA of at least 3.3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Must </a:t>
            </a:r>
            <a:r>
              <a:rPr lang="en-US" sz="800" dirty="0"/>
              <a:t>have an overall GPA of at least 3.3 in all math and science prerequisites taken with no individual grade below a C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Submit SAT or ACT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Must </a:t>
            </a:r>
            <a:r>
              <a:rPr lang="en-US" sz="800" dirty="0"/>
              <a:t>have a definite interest in the profession of optometry and have explored </a:t>
            </a:r>
            <a:r>
              <a:rPr lang="en-US" sz="800" dirty="0" smtClean="0"/>
              <a:t>it</a:t>
            </a:r>
            <a:endParaRPr lang="en-US" sz="8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 </a:t>
            </a:r>
            <a:r>
              <a:rPr lang="en-US" sz="800" dirty="0" smtClean="0"/>
              <a:t>Must </a:t>
            </a:r>
            <a:r>
              <a:rPr lang="en-US" sz="800" dirty="0"/>
              <a:t>show evidence of community involvement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 </a:t>
            </a:r>
            <a:r>
              <a:rPr lang="en-US" sz="800" dirty="0" smtClean="0"/>
              <a:t>Must </a:t>
            </a:r>
            <a:r>
              <a:rPr lang="en-US" sz="800" dirty="0"/>
              <a:t>have reasonable communication and interpersonal skills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 Must submit to an interview by a SUNY Optometry </a:t>
            </a:r>
            <a:r>
              <a:rPr lang="en-US" sz="800" dirty="0" smtClean="0"/>
              <a:t>representative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Must sign a FERPA Authorization allowing release of education records to SUNY College of Optometry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1" y="2556016"/>
            <a:ext cx="2857498" cy="261610"/>
          </a:xfrm>
          <a:prstGeom prst="rect">
            <a:avLst/>
          </a:prstGeom>
          <a:ln w="63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Requirements</a:t>
            </a:r>
            <a:endParaRPr lang="en-US" sz="1050" dirty="0"/>
          </a:p>
        </p:txBody>
      </p:sp>
      <p:sp>
        <p:nvSpPr>
          <p:cNvPr id="15" name="TextBox 14"/>
          <p:cNvSpPr txBox="1"/>
          <p:nvPr/>
        </p:nvSpPr>
        <p:spPr>
          <a:xfrm>
            <a:off x="914399" y="5410200"/>
            <a:ext cx="52577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Cambria" pitchFamily="18" charset="0"/>
              </a:rPr>
              <a:t>Summer between Sophomore and Junior Years/Early fall of Junior Year</a:t>
            </a:r>
            <a:endParaRPr lang="en-US" sz="1100" dirty="0">
              <a:latin typeface="Cambri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800" y="4903113"/>
            <a:ext cx="5562599" cy="430887"/>
          </a:xfrm>
          <a:prstGeom prst="rect">
            <a:avLst/>
          </a:prstGeom>
          <a:ln w="63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b="1" u="sng" dirty="0" smtClean="0"/>
              <a:t>Step 2:</a:t>
            </a:r>
          </a:p>
          <a:p>
            <a:pPr algn="ctr"/>
            <a:r>
              <a:rPr lang="en-US" sz="1050" dirty="0" smtClean="0"/>
              <a:t>Formally apply to professional O.D. Progra</a:t>
            </a:r>
            <a:r>
              <a:rPr lang="en-US" sz="1050" dirty="0"/>
              <a:t>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" y="6019800"/>
            <a:ext cx="5562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/>
            </a:lvl1pPr>
          </a:lstStyle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Submit the routine application through </a:t>
            </a:r>
            <a:r>
              <a:rPr lang="en-US" sz="800" dirty="0" err="1" smtClean="0"/>
              <a:t>OptomCAS</a:t>
            </a:r>
            <a:r>
              <a:rPr lang="en-US" sz="800" dirty="0" smtClean="0"/>
              <a:t> required of all students between </a:t>
            </a:r>
            <a:r>
              <a:rPr lang="en-US" sz="800" b="1" dirty="0"/>
              <a:t>July </a:t>
            </a:r>
            <a:r>
              <a:rPr lang="en-US" sz="800" b="1" dirty="0" smtClean="0"/>
              <a:t>1</a:t>
            </a:r>
            <a:r>
              <a:rPr lang="en-US" sz="800" b="1" dirty="0"/>
              <a:t> </a:t>
            </a:r>
            <a:r>
              <a:rPr lang="en-US" sz="800" b="1" dirty="0" smtClean="0"/>
              <a:t>and </a:t>
            </a:r>
            <a:r>
              <a:rPr lang="en-US" sz="800" b="1" dirty="0"/>
              <a:t>October </a:t>
            </a:r>
            <a:r>
              <a:rPr lang="en-US" sz="800" b="1" dirty="0" smtClean="0"/>
              <a:t>15. </a:t>
            </a:r>
            <a:r>
              <a:rPr lang="en-US" sz="800" dirty="0"/>
              <a:t>You can access the application on-line through OptomCas, the centralized application system, at </a:t>
            </a:r>
            <a:r>
              <a:rPr lang="en-US" sz="800" dirty="0">
                <a:hlinkClick r:id="rId3"/>
              </a:rPr>
              <a:t>www.optomcas.org</a:t>
            </a:r>
            <a:endParaRPr lang="en-US" sz="8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Take the OAT exam no later than December </a:t>
            </a:r>
            <a:r>
              <a:rPr lang="en-US" sz="800" dirty="0" smtClean="0"/>
              <a:t>30</a:t>
            </a:r>
            <a:r>
              <a:rPr lang="en-US" sz="800" dirty="0"/>
              <a:t> </a:t>
            </a:r>
            <a:r>
              <a:rPr lang="en-US" sz="800" dirty="0" smtClean="0"/>
              <a:t> </a:t>
            </a:r>
            <a:r>
              <a:rPr lang="en-US" sz="800" dirty="0"/>
              <a:t>(we recommend that you take the </a:t>
            </a:r>
            <a:r>
              <a:rPr lang="en-US" sz="800" dirty="0" smtClean="0"/>
              <a:t> OAT on the summer between your sophomore and junior years after completing all prerequisite science courses).  </a:t>
            </a:r>
            <a:r>
              <a:rPr lang="en-US" sz="800" dirty="0"/>
              <a:t>For details on the exam  and testing locations, visit  </a:t>
            </a:r>
            <a:r>
              <a:rPr lang="en-US" sz="800" dirty="0">
                <a:hlinkClick r:id="rId4"/>
              </a:rPr>
              <a:t>https://</a:t>
            </a:r>
            <a:r>
              <a:rPr lang="en-US" sz="800" dirty="0" smtClean="0">
                <a:hlinkClick r:id="rId4"/>
              </a:rPr>
              <a:t>www.ada.org/oat/index.html</a:t>
            </a:r>
            <a:r>
              <a:rPr lang="en-US" sz="800" dirty="0" smtClean="0"/>
              <a:t> </a:t>
            </a:r>
            <a:r>
              <a:rPr lang="en-US" sz="800" dirty="0"/>
              <a:t>(have the scores sent directly to SUNY)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Submit your college transcripts to </a:t>
            </a:r>
            <a:r>
              <a:rPr lang="en-US" sz="800" dirty="0" err="1" smtClean="0"/>
              <a:t>OptomCAS</a:t>
            </a:r>
            <a:r>
              <a:rPr lang="en-US" sz="800" dirty="0" smtClean="0"/>
              <a:t> </a:t>
            </a:r>
            <a:r>
              <a:rPr lang="en-US" sz="800" dirty="0"/>
              <a:t>for verification (Submission information will be provided through </a:t>
            </a:r>
            <a:r>
              <a:rPr lang="en-US" sz="800" dirty="0" err="1" smtClean="0"/>
              <a:t>OptomCAS</a:t>
            </a:r>
            <a:r>
              <a:rPr lang="en-US" sz="800" dirty="0" smtClean="0"/>
              <a:t>. </a:t>
            </a:r>
            <a:r>
              <a:rPr lang="en-US" sz="800" dirty="0"/>
              <a:t>DO NOT send your transcripts to SUNY at this point</a:t>
            </a:r>
            <a:r>
              <a:rPr lang="en-US" sz="800" dirty="0" smtClean="0"/>
              <a:t>)</a:t>
            </a:r>
            <a:endParaRPr lang="en-US" sz="8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A recommendation letter compiled by the Pre-Health Professions Committee at your college/university (Submission information will be provided through </a:t>
            </a:r>
            <a:r>
              <a:rPr lang="en-US" sz="800" dirty="0" err="1" smtClean="0"/>
              <a:t>OptomCAS</a:t>
            </a:r>
            <a:r>
              <a:rPr lang="en-US" sz="800" dirty="0" smtClean="0"/>
              <a:t>)</a:t>
            </a:r>
            <a:endParaRPr lang="en-US" sz="8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Once </a:t>
            </a:r>
            <a:r>
              <a:rPr lang="en-US" sz="800" dirty="0"/>
              <a:t>the application has been sent to us, and provided you have met our minimum requirements, we will notify you when to come to the College for a final interview, sometime in the Fall or </a:t>
            </a:r>
            <a:r>
              <a:rPr lang="en-US" sz="800" dirty="0" smtClean="0"/>
              <a:t>Winter</a:t>
            </a:r>
            <a:endParaRPr lang="en-US" sz="800" dirty="0"/>
          </a:p>
        </p:txBody>
      </p:sp>
      <p:sp>
        <p:nvSpPr>
          <p:cNvPr id="18" name="TextBox 17"/>
          <p:cNvSpPr txBox="1"/>
          <p:nvPr/>
        </p:nvSpPr>
        <p:spPr>
          <a:xfrm>
            <a:off x="685800" y="5715000"/>
            <a:ext cx="5562600" cy="253916"/>
          </a:xfrm>
          <a:prstGeom prst="rect">
            <a:avLst/>
          </a:prstGeom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Application process</a:t>
            </a:r>
            <a:endParaRPr lang="en-US" sz="1050" dirty="0"/>
          </a:p>
        </p:txBody>
      </p:sp>
      <p:sp>
        <p:nvSpPr>
          <p:cNvPr id="19" name="TextBox 18"/>
          <p:cNvSpPr txBox="1"/>
          <p:nvPr/>
        </p:nvSpPr>
        <p:spPr>
          <a:xfrm>
            <a:off x="695706" y="7467600"/>
            <a:ext cx="5552693" cy="261610"/>
          </a:xfrm>
          <a:prstGeom prst="rect">
            <a:avLst/>
          </a:prstGeom>
          <a:ln w="63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Requirements</a:t>
            </a:r>
            <a:endParaRPr lang="en-US" sz="1050" dirty="0"/>
          </a:p>
        </p:txBody>
      </p:sp>
      <p:sp>
        <p:nvSpPr>
          <p:cNvPr id="20" name="Rectangle 19"/>
          <p:cNvSpPr/>
          <p:nvPr/>
        </p:nvSpPr>
        <p:spPr>
          <a:xfrm>
            <a:off x="685800" y="7696200"/>
            <a:ext cx="5714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 </a:t>
            </a:r>
            <a:r>
              <a:rPr lang="en-US" sz="800" dirty="0" smtClean="0"/>
              <a:t>Maintain </a:t>
            </a:r>
            <a:r>
              <a:rPr lang="en-US" sz="800" dirty="0"/>
              <a:t>at least a 3.3 overall GPA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/>
              <a:t> </a:t>
            </a:r>
            <a:r>
              <a:rPr lang="en-US" sz="800" dirty="0" smtClean="0"/>
              <a:t>Maintain </a:t>
            </a:r>
            <a:r>
              <a:rPr lang="en-US" sz="800" dirty="0"/>
              <a:t>at least a 3.3 overall GPA in the math and science prerequisites with no individual grade below a C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OATs: attain </a:t>
            </a:r>
            <a:r>
              <a:rPr lang="en-US" sz="800" dirty="0"/>
              <a:t>Academic Average and Total Science scores of 330 or greater (decision to accept subsection scores below 330 will be made on a case-by-case basis)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Have </a:t>
            </a:r>
            <a:r>
              <a:rPr lang="en-US" sz="800" dirty="0"/>
              <a:t>submitted the required letters of recommendation (letters must be positive)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Show </a:t>
            </a:r>
            <a:r>
              <a:rPr lang="en-US" sz="800" dirty="0"/>
              <a:t>evidence of community involvement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Explore the profession extensively during Summer by visiting several optometric practices so that you are familiar with the profession, its specialties and the scope of optometric practice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Submit </a:t>
            </a:r>
            <a:r>
              <a:rPr lang="en-US" sz="800" dirty="0"/>
              <a:t>to a final interview at the SUNY College of Optometry during your 3rd undergraduate year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800" dirty="0" smtClean="0"/>
              <a:t>Meet </a:t>
            </a:r>
            <a:r>
              <a:rPr lang="en-US" sz="800" dirty="0"/>
              <a:t>all the requirements of graduation for the undergraduate college/university attended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43299" y="2697992"/>
            <a:ext cx="2933701" cy="261610"/>
          </a:xfrm>
          <a:prstGeom prst="rect">
            <a:avLst/>
          </a:prstGeom>
          <a:ln w="63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Requirements</a:t>
            </a:r>
            <a:endParaRPr lang="en-US" sz="1050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429000" y="1586022"/>
            <a:ext cx="0" cy="2954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972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1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69253</TotalTime>
  <Words>659</Words>
  <Application>Microsoft Office PowerPoint</Application>
  <PresentationFormat>On-screen Show (4:3)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Company>SUNY State College of Optometry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Guilherme Albieri</dc:creator>
  <cp:lastModifiedBy>Yvonne M Mehlenbacher</cp:lastModifiedBy>
  <cp:revision>19</cp:revision>
  <cp:lastPrinted>2014-01-23T15:26:17Z</cp:lastPrinted>
  <dcterms:created xsi:type="dcterms:W3CDTF">2011-05-18T15:14:39Z</dcterms:created>
  <dcterms:modified xsi:type="dcterms:W3CDTF">2016-09-12T17:15:25Z</dcterms:modified>
</cp:coreProperties>
</file>