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42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7" autoAdjust="0"/>
    <p:restoredTop sz="96934" autoAdjust="0"/>
  </p:normalViewPr>
  <p:slideViewPr>
    <p:cSldViewPr snapToGrid="0" snapToObjects="1">
      <p:cViewPr varScale="1">
        <p:scale>
          <a:sx n="87" d="100"/>
          <a:sy n="87" d="100"/>
        </p:scale>
        <p:origin x="-1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D93C9-A348-E74B-87DA-A41586E2FD6D}" type="datetimeFigureOut">
              <a:rPr lang="en-US" smtClean="0"/>
              <a:t>1/25/15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20583-6E39-0B42-866C-63BADC10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87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0D887-2FA7-4049-BBFE-C6F1E7C987CF}" type="datetimeFigureOut">
              <a:rPr lang="en-US" smtClean="0"/>
              <a:t>1/25/15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6A419-70E6-E547-87BE-7DAEF2F85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3538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006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87894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12996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9388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758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4626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23378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7974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9164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11552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71294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066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165517"/>
            <a:ext cx="8042276" cy="4988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8C4F594F-02C0-F748-B81F-BFDA7C81CE1A}" type="datetimeFigureOut">
              <a:rPr lang="en-US" smtClean="0">
                <a:solidFill>
                  <a:prstClr val="white"/>
                </a:solidFill>
                <a:latin typeface="News Gothic MT"/>
              </a:rPr>
              <a:pPr defTabSz="457200"/>
              <a:t>1/25/15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endParaRPr lang="en-CA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457200"/>
            <a:fld id="{3F1D59DF-FA70-2A4D-AA8F-1F8B94276378}" type="slidenum">
              <a:rPr lang="en-CA" smtClean="0">
                <a:solidFill>
                  <a:prstClr val="white"/>
                </a:solidFill>
                <a:latin typeface="News Gothic MT"/>
              </a:rPr>
              <a:pPr defTabSz="457200"/>
              <a:t>‹#›</a:t>
            </a:fld>
            <a:endParaRPr lang="en-CA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726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gif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49mahYeNgc" TargetMode="External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Hcse1jJAt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Analyt</a:t>
            </a:r>
            <a:r>
              <a:rPr lang="en-US" u="sng" dirty="0" smtClean="0"/>
              <a:t> II Notes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Homework-Ch15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Due on Monday </a:t>
            </a:r>
          </a:p>
          <a:p>
            <a:pPr lvl="1">
              <a:buFont typeface="Wingdings" charset="2"/>
              <a:buChar char="Ø"/>
            </a:pPr>
            <a:endParaRPr lang="en-US" dirty="0"/>
          </a:p>
          <a:p>
            <a:r>
              <a:rPr lang="en-US" dirty="0" smtClean="0"/>
              <a:t>We will have Quiz 1 on Monday at 8:30am sharp!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Make sure your lockdown browser works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use “lockdown browser test” on </a:t>
            </a:r>
            <a:r>
              <a:rPr lang="en-US" dirty="0" err="1" smtClean="0"/>
              <a:t>WebAssign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No make-up quiz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Covers Ch. 15’s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5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feren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7" y="3878611"/>
            <a:ext cx="8128000" cy="6096000"/>
          </a:xfrm>
          <a:prstGeom prst="rect">
            <a:avLst/>
          </a:prstGeom>
        </p:spPr>
      </p:pic>
      <p:pic>
        <p:nvPicPr>
          <p:cNvPr id="4" name="Picture 3" descr="halliday_9e_fig_16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58" y="0"/>
            <a:ext cx="5872232" cy="41944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64130" y="5025793"/>
            <a:ext cx="7791974" cy="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64130" y="4519984"/>
            <a:ext cx="0" cy="112097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4135" y="4337030"/>
            <a:ext cx="226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443099" y="4658707"/>
            <a:ext cx="226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34093" y="4519984"/>
            <a:ext cx="0" cy="477278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20827" y="4561111"/>
            <a:ext cx="67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6"/>
                </a:solidFill>
              </a:rPr>
              <a:t>y</a:t>
            </a:r>
            <a:r>
              <a:rPr lang="en-US" sz="2000" b="1" baseline="-25000" dirty="0" err="1" smtClean="0">
                <a:solidFill>
                  <a:schemeClr val="accent6"/>
                </a:solidFill>
              </a:rPr>
              <a:t>m</a:t>
            </a:r>
            <a:endParaRPr lang="en-US" sz="2000" b="1" baseline="-25000" dirty="0"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8934" y="4024938"/>
            <a:ext cx="3465492" cy="1695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22" y="107576"/>
            <a:ext cx="8609916" cy="753373"/>
          </a:xfrm>
        </p:spPr>
        <p:txBody>
          <a:bodyPr/>
          <a:lstStyle/>
          <a:p>
            <a:r>
              <a:rPr lang="en-US" sz="3600" u="sng" dirty="0"/>
              <a:t>§16</a:t>
            </a:r>
            <a:r>
              <a:rPr lang="en-US" sz="3600" u="sng" dirty="0" smtClean="0"/>
              <a:t>-1: </a:t>
            </a:r>
            <a:r>
              <a:rPr lang="en-US" sz="3600" u="sng" dirty="0"/>
              <a:t>Wavelength and Wave Number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13" y="860949"/>
            <a:ext cx="8042276" cy="49882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Phase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It’s the argument of sine function, </a:t>
            </a:r>
            <a:r>
              <a:rPr lang="en-US" b="1" i="1" dirty="0" err="1">
                <a:solidFill>
                  <a:srgbClr val="0000FF"/>
                </a:solidFill>
              </a:rPr>
              <a:t>kx</a:t>
            </a:r>
            <a:r>
              <a:rPr lang="en-US" b="1" i="1" dirty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ωt</a:t>
            </a:r>
            <a:endParaRPr lang="en-US" b="1" i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Most of the wave information is in the phase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Wavelength </a:t>
            </a:r>
            <a:r>
              <a:rPr lang="en-US" i="1" u="sng" dirty="0" err="1" smtClean="0"/>
              <a:t>λ</a:t>
            </a:r>
            <a:r>
              <a:rPr lang="en-US" u="sng" dirty="0" smtClean="0"/>
              <a:t> and Angular Wave Number </a:t>
            </a:r>
            <a:r>
              <a:rPr lang="en-US" i="1" u="sng" dirty="0" smtClean="0"/>
              <a:t>k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i="1" dirty="0" err="1" smtClean="0"/>
              <a:t>λ</a:t>
            </a:r>
            <a:r>
              <a:rPr lang="en-US" dirty="0" smtClean="0"/>
              <a:t> is the distance between repetitions of the shape of the wave (</a:t>
            </a:r>
            <a:r>
              <a:rPr lang="en-US" sz="1800" dirty="0" smtClean="0"/>
              <a:t>parallel to propagation direction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SineWa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75" y="4162323"/>
            <a:ext cx="4268635" cy="3287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8159" y="5119610"/>
            <a:ext cx="322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9529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35" y="107576"/>
            <a:ext cx="8631440" cy="906688"/>
          </a:xfrm>
        </p:spPr>
        <p:txBody>
          <a:bodyPr/>
          <a:lstStyle/>
          <a:p>
            <a:r>
              <a:rPr lang="en-US" sz="3600" u="sng" dirty="0"/>
              <a:t>§16</a:t>
            </a:r>
            <a:r>
              <a:rPr lang="en-US" sz="3600" u="sng" dirty="0" smtClean="0"/>
              <a:t>-1: </a:t>
            </a:r>
            <a:r>
              <a:rPr lang="en-US" sz="3600" u="sng" dirty="0"/>
              <a:t>Wavelength and </a:t>
            </a:r>
            <a:r>
              <a:rPr lang="en-US" sz="3600" u="sng" dirty="0" smtClean="0"/>
              <a:t>Wave Number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014264"/>
            <a:ext cx="8329701" cy="584373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/>
              <a:t>λ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k </a:t>
            </a:r>
            <a:r>
              <a:rPr lang="en-US" dirty="0"/>
              <a:t>are linked </a:t>
            </a:r>
            <a:r>
              <a:rPr lang="en-US" dirty="0" smtClean="0"/>
              <a:t>together.</a:t>
            </a:r>
          </a:p>
          <a:p>
            <a:pPr marL="0" indent="0">
              <a:buNone/>
            </a:pPr>
            <a:r>
              <a:rPr lang="en-US" dirty="0" smtClean="0"/>
              <a:t>At a given time, say </a:t>
            </a:r>
            <a:r>
              <a:rPr lang="en-US" i="1" dirty="0" smtClean="0"/>
              <a:t>t</a:t>
            </a:r>
            <a:r>
              <a:rPr lang="en-US" dirty="0" smtClean="0"/>
              <a:t>=0, the wave function 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 both ends of the wave, the value of y(x,0) is the same, so 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Because a sine function repeats itself every 2</a:t>
            </a:r>
            <a:r>
              <a:rPr lang="en-US" i="1" dirty="0" smtClean="0"/>
              <a:t>π</a:t>
            </a:r>
            <a:r>
              <a:rPr lang="en-US" dirty="0" smtClean="0"/>
              <a:t> rad, that implies </a:t>
            </a:r>
            <a:r>
              <a:rPr lang="en-US" i="1" dirty="0" err="1" smtClean="0"/>
              <a:t>kλ</a:t>
            </a:r>
            <a:r>
              <a:rPr lang="en-US" dirty="0" smtClean="0"/>
              <a:t> = 2</a:t>
            </a:r>
            <a:r>
              <a:rPr lang="en-US" i="1" dirty="0" smtClean="0"/>
              <a:t>π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sz="2000" dirty="0" smtClean="0"/>
              <a:t>based on </a:t>
            </a:r>
            <a:r>
              <a:rPr lang="en-US" sz="2000" dirty="0" err="1" smtClean="0"/>
              <a:t>eq</a:t>
            </a:r>
            <a:r>
              <a:rPr lang="en-US" sz="2000" dirty="0" smtClean="0"/>
              <a:t> above</a:t>
            </a:r>
            <a:r>
              <a:rPr lang="en-US" dirty="0" smtClean="0"/>
              <a:t>). So…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b="1" dirty="0" smtClean="0">
                <a:solidFill>
                  <a:schemeClr val="tx2"/>
                </a:solidFill>
              </a:rPr>
              <a:t>angular wave number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halliday_9e_eq_16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75" y="2086930"/>
            <a:ext cx="3992848" cy="740702"/>
          </a:xfrm>
          <a:prstGeom prst="rect">
            <a:avLst/>
          </a:prstGeom>
        </p:spPr>
      </p:pic>
      <p:pic>
        <p:nvPicPr>
          <p:cNvPr id="5" name="Picture 4" descr="halliday_9e_eq_16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49" y="3365990"/>
            <a:ext cx="5357530" cy="1195739"/>
          </a:xfrm>
          <a:prstGeom prst="rect">
            <a:avLst/>
          </a:prstGeom>
        </p:spPr>
      </p:pic>
      <p:pic>
        <p:nvPicPr>
          <p:cNvPr id="6" name="Picture 5" descr="halliday_9e_eq_16_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94" y="5421072"/>
            <a:ext cx="1947994" cy="130496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58777" y="3906557"/>
            <a:ext cx="947091" cy="72104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13471" y="4561729"/>
            <a:ext cx="3745306" cy="53939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3485" y="6079708"/>
            <a:ext cx="326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(Not the spring constant!!!)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9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22" y="107576"/>
            <a:ext cx="8792877" cy="807183"/>
          </a:xfrm>
        </p:spPr>
        <p:txBody>
          <a:bodyPr/>
          <a:lstStyle/>
          <a:p>
            <a:r>
              <a:rPr lang="en-US" sz="3600" u="sng" dirty="0"/>
              <a:t>§16</a:t>
            </a:r>
            <a:r>
              <a:rPr lang="en-US" sz="3600" u="sng" dirty="0" smtClean="0"/>
              <a:t>-1: Angular Frequency and Period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28756"/>
            <a:ext cx="8042276" cy="49882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Frequency </a:t>
            </a:r>
            <a:r>
              <a:rPr lang="en-US" dirty="0" err="1" smtClean="0"/>
              <a:t>ω</a:t>
            </a:r>
            <a:r>
              <a:rPr lang="en-US" dirty="0" smtClean="0"/>
              <a:t> and period </a:t>
            </a:r>
            <a:r>
              <a:rPr lang="en-US" i="1" dirty="0" smtClean="0"/>
              <a:t>T</a:t>
            </a:r>
            <a:r>
              <a:rPr lang="en-US" dirty="0" smtClean="0"/>
              <a:t> are also linked.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At a given </a:t>
            </a:r>
            <a:r>
              <a:rPr lang="en-US" dirty="0" smtClean="0"/>
              <a:t>position, </a:t>
            </a:r>
            <a:r>
              <a:rPr lang="en-US" dirty="0"/>
              <a:t>say </a:t>
            </a:r>
            <a:r>
              <a:rPr lang="en-US" i="1" dirty="0" smtClean="0"/>
              <a:t>x</a:t>
            </a:r>
            <a:r>
              <a:rPr lang="en-US" dirty="0" smtClean="0"/>
              <a:t>=</a:t>
            </a:r>
            <a:r>
              <a:rPr lang="en-US" dirty="0"/>
              <a:t>0, the </a:t>
            </a:r>
            <a:r>
              <a:rPr lang="en-US" dirty="0" smtClean="0"/>
              <a:t>string element is moving up and down with time: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alliday_9e_fig_16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32" y="1438395"/>
            <a:ext cx="4270653" cy="2490876"/>
          </a:xfrm>
          <a:prstGeom prst="rect">
            <a:avLst/>
          </a:prstGeom>
        </p:spPr>
      </p:pic>
      <p:pic>
        <p:nvPicPr>
          <p:cNvPr id="5" name="Picture 4" descr="halliday_9e_eq_16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29" y="4997742"/>
            <a:ext cx="6312254" cy="13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3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84" y="107576"/>
            <a:ext cx="8545341" cy="807183"/>
          </a:xfrm>
        </p:spPr>
        <p:txBody>
          <a:bodyPr/>
          <a:lstStyle/>
          <a:p>
            <a:r>
              <a:rPr lang="en-US" sz="3600" u="sng" dirty="0"/>
              <a:t>§16</a:t>
            </a:r>
            <a:r>
              <a:rPr lang="en-US" sz="3600" u="sng" dirty="0" smtClean="0"/>
              <a:t>-1: Angular Frequency and Period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39" y="928756"/>
            <a:ext cx="8042276" cy="592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time it takes for the wave to move thru a full oscillation, i.e. its period </a:t>
            </a:r>
            <a:r>
              <a:rPr lang="en-US" i="1" dirty="0" smtClean="0"/>
              <a:t>T,</a:t>
            </a:r>
            <a:r>
              <a:rPr lang="en-US" dirty="0" smtClean="0"/>
              <a:t> is the “time” between two identical y values.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Like we did for </a:t>
            </a:r>
            <a:r>
              <a:rPr lang="en-US" i="1" dirty="0" err="1"/>
              <a:t>λ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k </a:t>
            </a:r>
            <a:r>
              <a:rPr lang="en-US" dirty="0" smtClean="0"/>
              <a:t>we find                                 that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Therefore, since </a:t>
            </a:r>
            <a:r>
              <a:rPr lang="en-US" dirty="0" err="1" smtClean="0"/>
              <a:t>ω</a:t>
            </a:r>
            <a:r>
              <a:rPr lang="en-US" i="1" dirty="0" err="1" smtClean="0"/>
              <a:t>T</a:t>
            </a:r>
            <a:r>
              <a:rPr lang="en-US" dirty="0" smtClean="0"/>
              <a:t> = </a:t>
            </a:r>
            <a:r>
              <a:rPr lang="en-US" dirty="0"/>
              <a:t>2</a:t>
            </a:r>
            <a:r>
              <a:rPr lang="en-US" i="1" dirty="0"/>
              <a:t>π</a:t>
            </a:r>
            <a:r>
              <a:rPr lang="en-US" dirty="0"/>
              <a:t> </a:t>
            </a:r>
            <a:r>
              <a:rPr lang="en-US" dirty="0" smtClean="0"/>
              <a:t>rad, then</a:t>
            </a:r>
          </a:p>
          <a:p>
            <a:pPr marL="0" indent="0">
              <a:buNone/>
            </a:pPr>
            <a:r>
              <a:rPr lang="en-US" dirty="0" smtClean="0"/>
              <a:t>					    </a:t>
            </a:r>
            <a:r>
              <a:rPr lang="en-US" b="1" dirty="0" smtClean="0">
                <a:solidFill>
                  <a:schemeClr val="accent2"/>
                </a:solidFill>
              </a:rPr>
              <a:t>angular frequency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halliday_9e_fig_16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66" y="1742094"/>
            <a:ext cx="3546434" cy="2068472"/>
          </a:xfrm>
          <a:prstGeom prst="rect">
            <a:avLst/>
          </a:prstGeom>
        </p:spPr>
      </p:pic>
      <p:pic>
        <p:nvPicPr>
          <p:cNvPr id="6" name="Picture 5" descr="halliday_9e_eq_16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61" y="3906326"/>
            <a:ext cx="6213062" cy="1198700"/>
          </a:xfrm>
          <a:prstGeom prst="rect">
            <a:avLst/>
          </a:prstGeom>
        </p:spPr>
      </p:pic>
      <p:pic>
        <p:nvPicPr>
          <p:cNvPr id="7" name="Picture 6" descr="halliday_9e_eq_16_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43" y="5569736"/>
            <a:ext cx="1938352" cy="11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9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§16</a:t>
            </a:r>
            <a:r>
              <a:rPr lang="en-US" sz="3600" u="sng" dirty="0" smtClean="0"/>
              <a:t>-1: Phase constant </a:t>
            </a:r>
            <a:r>
              <a:rPr lang="en-US" sz="3600" u="sng" dirty="0" err="1" smtClean="0"/>
              <a:t>φ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03" y="1014263"/>
            <a:ext cx="8042276" cy="5712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if a wave doesn’t start at y(0,0) = 0?</a:t>
            </a:r>
          </a:p>
          <a:p>
            <a:pPr lvl="1"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Means there is a </a:t>
            </a:r>
            <a:r>
              <a:rPr lang="en-US" sz="2400" u="sng" dirty="0" smtClean="0">
                <a:sym typeface="Wingdings"/>
              </a:rPr>
              <a:t>shift</a:t>
            </a:r>
            <a:r>
              <a:rPr lang="en-US" sz="2400" dirty="0" smtClean="0">
                <a:sym typeface="Wingdings"/>
              </a:rPr>
              <a:t>, called </a:t>
            </a:r>
            <a:r>
              <a:rPr lang="en-US" sz="2400" b="1" dirty="0" smtClean="0">
                <a:solidFill>
                  <a:schemeClr val="accent1"/>
                </a:solidFill>
                <a:sym typeface="Wingdings"/>
              </a:rPr>
              <a:t>phase constant </a:t>
            </a:r>
            <a:r>
              <a:rPr lang="en-US" sz="2400" b="1" i="1" dirty="0" err="1" smtClean="0">
                <a:solidFill>
                  <a:schemeClr val="accent1"/>
                </a:solidFill>
                <a:sym typeface="Wingdings"/>
              </a:rPr>
              <a:t>ϕ</a:t>
            </a:r>
            <a:endParaRPr lang="en-US" sz="2400" b="1" i="1" dirty="0" smtClean="0">
              <a:solidFill>
                <a:schemeClr val="accent1"/>
              </a:solidFill>
              <a:sym typeface="Wingdings"/>
            </a:endParaRPr>
          </a:p>
          <a:p>
            <a:pPr lvl="1">
              <a:buFont typeface="Wingdings" charset="0"/>
              <a:buChar char="à"/>
            </a:pPr>
            <a:endParaRPr lang="en-US" sz="2400" b="1" i="1" dirty="0" smtClean="0">
              <a:solidFill>
                <a:schemeClr val="accent1"/>
              </a:solidFill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The wave function becomes: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The wave function has </a:t>
            </a:r>
          </a:p>
          <a:p>
            <a:pPr lvl="1"/>
            <a:r>
              <a:rPr lang="en-US" dirty="0" smtClean="0">
                <a:sym typeface="Wingdings"/>
              </a:rPr>
              <a:t>same </a:t>
            </a:r>
            <a:r>
              <a:rPr lang="en-US" dirty="0" err="1" smtClean="0">
                <a:sym typeface="Wingdings"/>
              </a:rPr>
              <a:t>y</a:t>
            </a:r>
            <a:r>
              <a:rPr lang="en-US" baseline="-25000" dirty="0" err="1" smtClean="0"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 value</a:t>
            </a:r>
          </a:p>
          <a:p>
            <a:pPr marL="679450" lvl="1" indent="-342900"/>
            <a:r>
              <a:rPr lang="en-US" dirty="0" smtClean="0"/>
              <a:t>same </a:t>
            </a:r>
            <a:r>
              <a:rPr lang="en-US" dirty="0" err="1" smtClean="0"/>
              <a:t>ω</a:t>
            </a:r>
            <a:r>
              <a:rPr lang="en-US" dirty="0" smtClean="0"/>
              <a:t> value</a:t>
            </a:r>
          </a:p>
          <a:p>
            <a:pPr marL="679450" lvl="1" indent="-342900"/>
            <a:r>
              <a:rPr lang="en-US" i="1" dirty="0" smtClean="0"/>
              <a:t>same k</a:t>
            </a:r>
            <a:r>
              <a:rPr lang="en-US" dirty="0" smtClean="0"/>
              <a:t> value</a:t>
            </a:r>
          </a:p>
          <a:p>
            <a:pPr marL="679450" lvl="1" indent="-342900"/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 err="1" smtClean="0"/>
              <a:t>φ</a:t>
            </a:r>
            <a:r>
              <a:rPr lang="en-US" dirty="0" smtClean="0"/>
              <a:t> value</a:t>
            </a:r>
          </a:p>
        </p:txBody>
      </p:sp>
      <p:pic>
        <p:nvPicPr>
          <p:cNvPr id="4" name="Picture 3" descr="halliday_9e_fig_16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92" y="2195421"/>
            <a:ext cx="4460608" cy="4272461"/>
          </a:xfrm>
          <a:prstGeom prst="rect">
            <a:avLst/>
          </a:prstGeom>
        </p:spPr>
      </p:pic>
      <p:pic>
        <p:nvPicPr>
          <p:cNvPr id="5" name="Picture 4" descr="halliday_9e_eq_16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174613"/>
            <a:ext cx="4849385" cy="578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3182" y="3834496"/>
            <a:ext cx="195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/>
                </a:solidFill>
              </a:rPr>
              <a:t>φ</a:t>
            </a:r>
            <a:r>
              <a:rPr lang="en-US" sz="2000" b="1" dirty="0" smtClean="0">
                <a:solidFill>
                  <a:schemeClr val="accent1"/>
                </a:solidFill>
              </a:rPr>
              <a:t>= 0 rad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3182" y="6098550"/>
            <a:ext cx="204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2C7C9F"/>
                </a:solidFill>
              </a:rPr>
              <a:t>φ</a:t>
            </a:r>
            <a:r>
              <a:rPr lang="en-US" sz="2000" b="1" dirty="0" smtClean="0">
                <a:solidFill>
                  <a:srgbClr val="2C7C9F"/>
                </a:solidFill>
              </a:rPr>
              <a:t>= π/5 rad</a:t>
            </a:r>
            <a:endParaRPr lang="en-US" sz="2000" b="1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7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3252"/>
          </a:xfrm>
        </p:spPr>
        <p:txBody>
          <a:bodyPr/>
          <a:lstStyle/>
          <a:p>
            <a:r>
              <a:rPr lang="en-US" sz="3600" u="sng" dirty="0" smtClean="0"/>
              <a:t>§16-1: Speed of Traveling Wave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937793"/>
            <a:ext cx="8375759" cy="5788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snapshots of a wave are taken a small time interval 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dirty="0" smtClean="0"/>
              <a:t> apart:</a:t>
            </a:r>
          </a:p>
          <a:p>
            <a:r>
              <a:rPr lang="en-US" dirty="0" smtClean="0"/>
              <a:t>Travelling in +x direction</a:t>
            </a:r>
          </a:p>
          <a:p>
            <a:r>
              <a:rPr lang="en-US" dirty="0" smtClean="0"/>
              <a:t>Wave speed is </a:t>
            </a:r>
            <a:r>
              <a:rPr lang="en-US" dirty="0" err="1" smtClean="0"/>
              <a:t>Δ</a:t>
            </a:r>
            <a:r>
              <a:rPr lang="en-US" i="1" dirty="0" err="1"/>
              <a:t>x</a:t>
            </a:r>
            <a:r>
              <a:rPr lang="en-US" dirty="0" smtClean="0"/>
              <a:t>/</a:t>
            </a:r>
            <a:r>
              <a:rPr lang="en-US" dirty="0" err="1" smtClean="0"/>
              <a:t>Δ</a:t>
            </a:r>
            <a:r>
              <a:rPr lang="en-US" i="1" dirty="0" err="1" smtClean="0"/>
              <a:t>t</a:t>
            </a:r>
            <a:r>
              <a:rPr lang="en-US" i="1" dirty="0"/>
              <a:t> </a:t>
            </a:r>
            <a:r>
              <a:rPr lang="en-US" i="1" dirty="0" smtClean="0"/>
              <a:t>                                                           </a:t>
            </a:r>
            <a:r>
              <a:rPr lang="en-US" dirty="0" smtClean="0"/>
              <a:t>(or also d</a:t>
            </a:r>
            <a:r>
              <a:rPr lang="en-US" i="1" dirty="0" smtClean="0"/>
              <a:t>x</a:t>
            </a:r>
            <a:r>
              <a:rPr lang="en-US" dirty="0" smtClean="0"/>
              <a:t>/</a:t>
            </a:r>
            <a:r>
              <a:rPr lang="en-US" dirty="0" err="1" smtClean="0"/>
              <a:t>d</a:t>
            </a:r>
            <a:r>
              <a:rPr lang="en-US" i="1" dirty="0" err="1" smtClean="0"/>
              <a:t>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Assuming the wave retains its displacement (</a:t>
            </a:r>
            <a:r>
              <a:rPr lang="en-US" sz="2000" dirty="0" smtClean="0"/>
              <a:t>i.e. </a:t>
            </a:r>
            <a:r>
              <a:rPr lang="en-US" sz="2000" dirty="0" err="1" smtClean="0"/>
              <a:t>Δ</a:t>
            </a:r>
            <a:r>
              <a:rPr lang="en-US" sz="2000" i="1" dirty="0" err="1" smtClean="0"/>
              <a:t>x</a:t>
            </a:r>
            <a:r>
              <a:rPr lang="en-US" sz="2000" dirty="0" smtClean="0"/>
              <a:t> doesn’t change with for fixed </a:t>
            </a:r>
            <a:r>
              <a:rPr lang="en-US" sz="2000" dirty="0" err="1" smtClean="0"/>
              <a:t>Δ</a:t>
            </a:r>
            <a:r>
              <a:rPr lang="en-US" sz="2000" i="1" dirty="0" err="1" smtClean="0"/>
              <a:t>t</a:t>
            </a:r>
            <a:r>
              <a:rPr lang="en-US" sz="2000" i="1" dirty="0" smtClean="0"/>
              <a:t> value</a:t>
            </a:r>
            <a:r>
              <a:rPr lang="en-US" i="1" dirty="0" smtClean="0"/>
              <a:t>), </a:t>
            </a:r>
            <a:r>
              <a:rPr lang="en-US" dirty="0" smtClean="0"/>
              <a:t>that means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(in other words, only a </a:t>
            </a:r>
            <a:r>
              <a:rPr lang="en-US" dirty="0" err="1" smtClean="0"/>
              <a:t>φ</a:t>
            </a:r>
            <a:r>
              <a:rPr lang="en-US" dirty="0" smtClean="0"/>
              <a:t> value is needed to shift wave)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We can now derive this expression to obtain </a:t>
            </a:r>
            <a:r>
              <a:rPr lang="en-US" dirty="0"/>
              <a:t>d</a:t>
            </a:r>
            <a:r>
              <a:rPr lang="en-US" i="1" dirty="0"/>
              <a:t>x</a:t>
            </a:r>
            <a:r>
              <a:rPr lang="en-US" dirty="0"/>
              <a:t>/</a:t>
            </a:r>
            <a:r>
              <a:rPr lang="en-US" dirty="0" err="1" smtClean="0"/>
              <a:t>d</a:t>
            </a:r>
            <a:r>
              <a:rPr lang="en-US" i="1" dirty="0" err="1" smtClean="0"/>
              <a:t>t</a:t>
            </a:r>
            <a:r>
              <a:rPr lang="en-US" i="1" dirty="0" smtClean="0"/>
              <a:t>…</a:t>
            </a:r>
            <a:endParaRPr lang="en-US" dirty="0"/>
          </a:p>
        </p:txBody>
      </p:sp>
      <p:pic>
        <p:nvPicPr>
          <p:cNvPr id="4" name="Picture 3" descr="halliday_9e_fig_16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22" y="1365742"/>
            <a:ext cx="3836275" cy="2163982"/>
          </a:xfrm>
          <a:prstGeom prst="rect">
            <a:avLst/>
          </a:prstGeom>
        </p:spPr>
      </p:pic>
      <p:pic>
        <p:nvPicPr>
          <p:cNvPr id="5" name="Picture 4" descr="halliday_9e_eq_16_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35" y="4478512"/>
            <a:ext cx="5474138" cy="55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§16</a:t>
            </a:r>
            <a:r>
              <a:rPr lang="en-US" sz="3600" u="sng" dirty="0" smtClean="0"/>
              <a:t>-1: </a:t>
            </a:r>
            <a:r>
              <a:rPr lang="en-US" sz="3600" u="sng" dirty="0"/>
              <a:t>Speed of Traveling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86" y="1472860"/>
            <a:ext cx="8042276" cy="44312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Deriving with respect to time: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Rearranging the terms:</a:t>
            </a:r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Knowing that </a:t>
            </a:r>
            <a:r>
              <a:rPr lang="en-US" i="1" dirty="0" smtClean="0"/>
              <a:t>k</a:t>
            </a:r>
            <a:r>
              <a:rPr lang="en-US" dirty="0" smtClean="0"/>
              <a:t> = 2π/</a:t>
            </a:r>
            <a:r>
              <a:rPr lang="en-US" dirty="0" err="1" smtClean="0"/>
              <a:t>λ</a:t>
            </a:r>
            <a:r>
              <a:rPr lang="en-US" dirty="0" smtClean="0"/>
              <a:t> and </a:t>
            </a:r>
            <a:r>
              <a:rPr lang="en-US" dirty="0" err="1" smtClean="0"/>
              <a:t>ω</a:t>
            </a:r>
            <a:r>
              <a:rPr lang="en-US" dirty="0" smtClean="0"/>
              <a:t>=2π/</a:t>
            </a:r>
            <a:r>
              <a:rPr lang="en-US" i="1" dirty="0" smtClean="0"/>
              <a:t>T</a:t>
            </a:r>
            <a:r>
              <a:rPr lang="en-US" dirty="0" smtClean="0"/>
              <a:t>, we obtain the expression for the </a:t>
            </a:r>
            <a:r>
              <a:rPr lang="en-US" b="1" dirty="0" smtClean="0">
                <a:solidFill>
                  <a:schemeClr val="accent1"/>
                </a:solidFill>
              </a:rPr>
              <a:t>wave speed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alliday_9e_eq_16_1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4" y="1958203"/>
            <a:ext cx="5016924" cy="1015130"/>
          </a:xfrm>
          <a:prstGeom prst="rect">
            <a:avLst/>
          </a:prstGeom>
        </p:spPr>
      </p:pic>
      <p:pic>
        <p:nvPicPr>
          <p:cNvPr id="5" name="Picture 4" descr="halliday_9e_eq_16_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03" y="982492"/>
            <a:ext cx="5009932" cy="507886"/>
          </a:xfrm>
          <a:prstGeom prst="rect">
            <a:avLst/>
          </a:prstGeom>
        </p:spPr>
      </p:pic>
      <p:pic>
        <p:nvPicPr>
          <p:cNvPr id="6" name="Picture 5" descr="halliday_9e_eq_16_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51" y="3143059"/>
            <a:ext cx="2728312" cy="1025954"/>
          </a:xfrm>
          <a:prstGeom prst="rect">
            <a:avLst/>
          </a:prstGeom>
        </p:spPr>
      </p:pic>
      <p:pic>
        <p:nvPicPr>
          <p:cNvPr id="7" name="Picture 6" descr="halliday_9e_eq_16_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73" y="5356430"/>
            <a:ext cx="4686974" cy="13200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9348" y="5635465"/>
            <a:ext cx="217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Fundamental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relation!!!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nd-wa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1" y="1673746"/>
            <a:ext cx="4722661" cy="3188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3517"/>
          </a:xfrm>
        </p:spPr>
        <p:txBody>
          <a:bodyPr anchor="ctr"/>
          <a:lstStyle/>
          <a:p>
            <a:r>
              <a:rPr lang="en-US" sz="4400" u="sng" dirty="0" smtClean="0"/>
              <a:t>Chapter 16: Waves - I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870"/>
            <a:ext cx="8229600" cy="58563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Waves are a primary subject in Physics</a:t>
            </a:r>
          </a:p>
          <a:p>
            <a:pPr lvl="1"/>
            <a:r>
              <a:rPr lang="en-US" dirty="0" smtClean="0"/>
              <a:t>Music and sounds</a:t>
            </a:r>
          </a:p>
          <a:p>
            <a:pPr lvl="1"/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Ripples on water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Types of waves </a:t>
            </a:r>
            <a:r>
              <a:rPr lang="en-US" dirty="0" smtClean="0"/>
              <a:t>:</a:t>
            </a:r>
          </a:p>
          <a:p>
            <a:pPr marL="457200" indent="-457200">
              <a:buAutoNum type="arabicPeriod"/>
            </a:pPr>
            <a:r>
              <a:rPr lang="en-US" dirty="0" smtClean="0"/>
              <a:t>Mechanical waves</a:t>
            </a:r>
          </a:p>
          <a:p>
            <a:pPr marL="793750" lvl="1" indent="-457200">
              <a:buFont typeface="Wingdings" charset="2"/>
              <a:buChar char="Ø"/>
            </a:pPr>
            <a:r>
              <a:rPr lang="en-US" dirty="0" smtClean="0"/>
              <a:t>Involves </a:t>
            </a:r>
            <a:r>
              <a:rPr lang="en-US" dirty="0" smtClean="0"/>
              <a:t>disturbance of </a:t>
            </a:r>
            <a:r>
              <a:rPr lang="en-US" dirty="0" smtClean="0"/>
              <a:t>material</a:t>
            </a:r>
          </a:p>
          <a:p>
            <a:pPr marL="679450" lvl="1" indent="-342900">
              <a:buFont typeface="Wingdings" charset="2"/>
              <a:buChar char="§"/>
            </a:pPr>
            <a:r>
              <a:rPr lang="en-US" dirty="0" smtClean="0"/>
              <a:t>Water waves</a:t>
            </a:r>
          </a:p>
          <a:p>
            <a:pPr marL="679450" lvl="1" indent="-342900">
              <a:buFont typeface="Wingdings" charset="2"/>
              <a:buChar char="§"/>
            </a:pPr>
            <a:r>
              <a:rPr lang="en-US" dirty="0" smtClean="0"/>
              <a:t>Sound waves</a:t>
            </a:r>
          </a:p>
          <a:p>
            <a:pPr marL="679450" lvl="1" indent="-342900">
              <a:buFont typeface="Wingdings" charset="2"/>
              <a:buChar char="§"/>
            </a:pPr>
            <a:r>
              <a:rPr lang="en-US" dirty="0" smtClean="0"/>
              <a:t>Seismic waves</a:t>
            </a:r>
          </a:p>
          <a:p>
            <a:pPr marL="679450" lvl="1" indent="-342900">
              <a:buFont typeface="Wingdings" charset="2"/>
              <a:buChar char="Ø"/>
            </a:pPr>
            <a:r>
              <a:rPr lang="en-US" dirty="0" smtClean="0"/>
              <a:t>Need a medium to propagate</a:t>
            </a:r>
          </a:p>
        </p:txBody>
      </p:sp>
      <p:pic>
        <p:nvPicPr>
          <p:cNvPr id="4" name="Picture 3" descr="water_wa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57" y="4715059"/>
            <a:ext cx="3165113" cy="2271150"/>
          </a:xfrm>
          <a:prstGeom prst="rect">
            <a:avLst/>
          </a:prstGeom>
        </p:spPr>
      </p:pic>
      <p:pic>
        <p:nvPicPr>
          <p:cNvPr id="6" name="Picture 5" descr="seismic_wa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51" y="1810771"/>
            <a:ext cx="5672903" cy="26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wave_movi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91" y="3480442"/>
            <a:ext cx="5469110" cy="4101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3517"/>
          </a:xfrm>
        </p:spPr>
        <p:txBody>
          <a:bodyPr anchor="ctr"/>
          <a:lstStyle/>
          <a:p>
            <a:r>
              <a:rPr lang="en-US" sz="4400" u="sng" dirty="0" smtClean="0"/>
              <a:t>Chapter 16: Waves - I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870"/>
            <a:ext cx="8229600" cy="547826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Types of waves: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Electromagnetic (EM) waves</a:t>
            </a:r>
          </a:p>
          <a:p>
            <a:pPr marL="793750" lvl="1" indent="-457200"/>
            <a:r>
              <a:rPr lang="en-US" dirty="0" smtClean="0"/>
              <a:t>Light (UV, radio, visible, x-rays,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793750" lvl="1" indent="-457200"/>
            <a:r>
              <a:rPr lang="en-US" dirty="0" smtClean="0"/>
              <a:t>Made of </a:t>
            </a:r>
            <a:r>
              <a:rPr lang="en-US" dirty="0" err="1" smtClean="0"/>
              <a:t>electric+magnetic</a:t>
            </a:r>
            <a:r>
              <a:rPr lang="en-US" dirty="0" smtClean="0"/>
              <a:t> components</a:t>
            </a:r>
          </a:p>
          <a:p>
            <a:pPr marL="793750" lvl="1" indent="-457200"/>
            <a:r>
              <a:rPr lang="en-US" dirty="0" smtClean="0"/>
              <a:t>All EM waves travel at same speed (c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 3×10</a:t>
            </a:r>
            <a:r>
              <a:rPr lang="en-US" baseline="30000" dirty="0" smtClean="0"/>
              <a:t>8</a:t>
            </a:r>
            <a:r>
              <a:rPr lang="en-US" dirty="0" smtClean="0"/>
              <a:t> m/s)</a:t>
            </a:r>
          </a:p>
          <a:p>
            <a:pPr marL="793750" lvl="1" indent="-457200"/>
            <a:r>
              <a:rPr lang="en-US" dirty="0" smtClean="0"/>
              <a:t>No medium needed                                                    to propagate</a:t>
            </a:r>
          </a:p>
        </p:txBody>
      </p:sp>
    </p:spTree>
    <p:extLst>
      <p:ext uri="{BB962C8B-B14F-4D97-AF65-F5344CB8AC3E}">
        <p14:creationId xmlns:p14="http://schemas.microsoft.com/office/powerpoint/2010/main" val="231701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3517"/>
          </a:xfrm>
        </p:spPr>
        <p:txBody>
          <a:bodyPr anchor="ctr"/>
          <a:lstStyle/>
          <a:p>
            <a:r>
              <a:rPr lang="en-US" sz="4400" u="sng" dirty="0" smtClean="0"/>
              <a:t>Chapter 16: Waves - I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870"/>
            <a:ext cx="8397238" cy="547826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Types of waves: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Matter waves</a:t>
            </a:r>
          </a:p>
          <a:p>
            <a:pPr marL="793750" lvl="1" indent="-457200"/>
            <a:r>
              <a:rPr lang="en-US" dirty="0" smtClean="0"/>
              <a:t>Associated with fundamental particles (</a:t>
            </a:r>
            <a:r>
              <a:rPr lang="en-US" sz="1800" dirty="0" smtClean="0"/>
              <a:t>protons, electrons</a:t>
            </a:r>
            <a:r>
              <a:rPr lang="en-US" dirty="0" smtClean="0"/>
              <a:t>)</a:t>
            </a:r>
          </a:p>
          <a:p>
            <a:pPr marL="793750" lvl="1" indent="-457200"/>
            <a:r>
              <a:rPr lang="en-US" dirty="0" smtClean="0"/>
              <a:t>Reflects wave-particle duality </a:t>
            </a:r>
          </a:p>
          <a:p>
            <a:pPr marL="793750" lvl="1" indent="-457200"/>
            <a:r>
              <a:rPr lang="en-US" dirty="0" smtClean="0"/>
              <a:t>It’s a concept of quantum mechanics</a:t>
            </a:r>
          </a:p>
          <a:p>
            <a:pPr marL="793750" lvl="1" indent="-457200"/>
            <a:r>
              <a:rPr lang="en-US" dirty="0" smtClean="0"/>
              <a:t>Also called “de Broglie waves”</a:t>
            </a:r>
          </a:p>
          <a:p>
            <a:pPr marL="793750" lvl="1" indent="-457200"/>
            <a:endParaRPr lang="en-US" dirty="0"/>
          </a:p>
        </p:txBody>
      </p:sp>
      <p:pic>
        <p:nvPicPr>
          <p:cNvPr id="5" name="Picture 4" descr="bohrstandingwa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1" y="3912503"/>
            <a:ext cx="2845649" cy="2945497"/>
          </a:xfrm>
          <a:prstGeom prst="rect">
            <a:avLst/>
          </a:prstGeom>
        </p:spPr>
      </p:pic>
      <p:pic>
        <p:nvPicPr>
          <p:cNvPr id="6" name="Picture 5" descr="matterwav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79" y="4147667"/>
            <a:ext cx="5911986" cy="20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14" y="36353"/>
            <a:ext cx="8229600" cy="1093517"/>
          </a:xfrm>
        </p:spPr>
        <p:txBody>
          <a:bodyPr anchor="ctr"/>
          <a:lstStyle/>
          <a:p>
            <a:r>
              <a:rPr lang="en-US" u="sng" dirty="0" smtClean="0"/>
              <a:t>§16-1: Transverse Waves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870"/>
            <a:ext cx="8397238" cy="5478267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 A </a:t>
            </a:r>
            <a:r>
              <a:rPr lang="en-US" b="1" dirty="0" smtClean="0">
                <a:solidFill>
                  <a:srgbClr val="244A58"/>
                </a:solidFill>
              </a:rPr>
              <a:t>transverse wave </a:t>
            </a:r>
            <a:r>
              <a:rPr lang="en-US" dirty="0" smtClean="0"/>
              <a:t>is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disturbance for </a:t>
            </a:r>
            <a:r>
              <a:rPr lang="en-US" dirty="0" smtClean="0"/>
              <a:t>which the displacement is </a:t>
            </a:r>
            <a:r>
              <a:rPr lang="en-US" b="1" u="sng" dirty="0" smtClean="0">
                <a:solidFill>
                  <a:srgbClr val="244A58"/>
                </a:solidFill>
              </a:rPr>
              <a:t>perpendicular</a:t>
            </a:r>
            <a:r>
              <a:rPr lang="en-US" dirty="0" smtClean="0"/>
              <a:t> to the propagation direction</a:t>
            </a:r>
            <a:endParaRPr lang="en-US" dirty="0"/>
          </a:p>
          <a:p>
            <a:r>
              <a:rPr lang="en-US" dirty="0" smtClean="0"/>
              <a:t>The displacement forces the next section to move</a:t>
            </a:r>
          </a:p>
          <a:p>
            <a:pPr lvl="1"/>
            <a:r>
              <a:rPr lang="en-US" dirty="0" smtClean="0"/>
              <a:t>Generates chain reaction of motion when the displacement changes with time (wave velocity)</a:t>
            </a:r>
          </a:p>
          <a:p>
            <a:pPr lvl="1"/>
            <a:endParaRPr lang="en-US" dirty="0"/>
          </a:p>
          <a:p>
            <a:pPr marL="12700" indent="0">
              <a:buNone/>
            </a:pPr>
            <a:r>
              <a:rPr lang="en-US" u="sng" dirty="0" smtClean="0"/>
              <a:t>Video examples:</a:t>
            </a:r>
          </a:p>
          <a:p>
            <a:pPr marL="355600" indent="-342900"/>
            <a:r>
              <a:rPr lang="en-US" sz="1800" dirty="0" smtClean="0">
                <a:hlinkClick r:id="rId2"/>
              </a:rPr>
              <a:t>2 pulses (animation)</a:t>
            </a:r>
            <a:endParaRPr lang="en-US" sz="1800" dirty="0" smtClean="0"/>
          </a:p>
          <a:p>
            <a:pPr marL="355600" indent="-342900"/>
            <a:r>
              <a:rPr lang="en-US" sz="1800" dirty="0" smtClean="0">
                <a:hlinkClick r:id="rId3"/>
              </a:rPr>
              <a:t>1 pulse (real life)</a:t>
            </a:r>
            <a:endParaRPr lang="en-US" sz="1800" dirty="0" smtClean="0"/>
          </a:p>
          <a:p>
            <a:pPr marL="355600" indent="-342900"/>
            <a:endParaRPr lang="en-US" sz="1800" dirty="0" smtClean="0"/>
          </a:p>
          <a:p>
            <a:pPr marL="355600" indent="-342900"/>
            <a:endParaRPr lang="en-US" dirty="0" smtClean="0"/>
          </a:p>
        </p:txBody>
      </p:sp>
      <p:pic>
        <p:nvPicPr>
          <p:cNvPr id="4" name="Picture 3" descr="transverse_wav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22" y="3768488"/>
            <a:ext cx="3992850" cy="309917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140387" y="4458842"/>
            <a:ext cx="10763" cy="602665"/>
          </a:xfrm>
          <a:prstGeom prst="straightConnector1">
            <a:avLst/>
          </a:prstGeom>
          <a:ln w="381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33208" y="5061507"/>
            <a:ext cx="179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displacement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36242" y="5246173"/>
            <a:ext cx="150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3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35" y="0"/>
            <a:ext cx="8685253" cy="1093517"/>
          </a:xfrm>
        </p:spPr>
        <p:txBody>
          <a:bodyPr anchor="ctr"/>
          <a:lstStyle/>
          <a:p>
            <a:r>
              <a:rPr lang="en-US" u="sng" dirty="0" smtClean="0"/>
              <a:t>§16-1: Longitudinal Waves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870"/>
            <a:ext cx="8397238" cy="5478267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 A </a:t>
            </a:r>
            <a:r>
              <a:rPr lang="en-US" b="1" dirty="0" smtClean="0">
                <a:solidFill>
                  <a:srgbClr val="244A58"/>
                </a:solidFill>
              </a:rPr>
              <a:t>longitudinal</a:t>
            </a:r>
            <a:r>
              <a:rPr lang="en-US" dirty="0" smtClean="0"/>
              <a:t> wave is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disturbance for </a:t>
            </a:r>
            <a:r>
              <a:rPr lang="en-US" dirty="0" smtClean="0"/>
              <a:t>which the displacement is </a:t>
            </a:r>
            <a:r>
              <a:rPr lang="en-US" b="1" u="sng" dirty="0" smtClean="0">
                <a:solidFill>
                  <a:srgbClr val="244A58"/>
                </a:solidFill>
              </a:rPr>
              <a:t>parallel</a:t>
            </a:r>
            <a:r>
              <a:rPr lang="en-US" dirty="0" smtClean="0"/>
              <a:t> to the propagation direction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The displacement forces the material to compress and decompress</a:t>
            </a:r>
            <a:endParaRPr lang="en-US" dirty="0"/>
          </a:p>
        </p:txBody>
      </p:sp>
      <p:pic>
        <p:nvPicPr>
          <p:cNvPr id="6" name="Picture 5" descr="longitudinal_wa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5" y="3317640"/>
            <a:ext cx="8069197" cy="35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Wave is Longitudinal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294838"/>
            <a:ext cx="8042276" cy="13990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Plotting pressure of air </a:t>
            </a:r>
            <a:r>
              <a:rPr lang="en-US" dirty="0" err="1" smtClean="0"/>
              <a:t>vs</a:t>
            </a:r>
            <a:r>
              <a:rPr lang="en-US" dirty="0" smtClean="0"/>
              <a:t> time, we can see the wave</a:t>
            </a:r>
          </a:p>
          <a:p>
            <a:pPr marL="0" indent="0" algn="ctr">
              <a:buNone/>
            </a:pPr>
            <a:r>
              <a:rPr lang="en-US" dirty="0" smtClean="0"/>
              <a:t>(that why it is also described as a compression wave)</a:t>
            </a:r>
            <a:endParaRPr lang="en-US" dirty="0"/>
          </a:p>
        </p:txBody>
      </p:sp>
      <p:pic>
        <p:nvPicPr>
          <p:cNvPr id="4" name="Picture 3" descr="sound_wav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99" y="1014264"/>
            <a:ext cx="6184009" cy="4129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8309" y="4035699"/>
            <a:ext cx="14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Harmonic wave (red)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952508" y="4003416"/>
            <a:ext cx="774892" cy="45199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8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Transversal VS Longitudinal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82657"/>
            <a:ext cx="8042276" cy="976095"/>
          </a:xfrm>
        </p:spPr>
        <p:txBody>
          <a:bodyPr/>
          <a:lstStyle/>
          <a:p>
            <a:r>
              <a:rPr lang="en-US" dirty="0" smtClean="0"/>
              <a:t>Difference is the direction of displacement with respect to the direction of propagation of wave</a:t>
            </a:r>
            <a:endParaRPr lang="en-US" dirty="0"/>
          </a:p>
        </p:txBody>
      </p:sp>
      <p:pic>
        <p:nvPicPr>
          <p:cNvPr id="4" name="Picture 3" descr="wave_transVSl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78" y="1894088"/>
            <a:ext cx="4735454" cy="355159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9060" y="5623692"/>
            <a:ext cx="8782113" cy="1210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Both are </a:t>
            </a:r>
            <a:r>
              <a:rPr lang="en-US" b="1" dirty="0" smtClean="0">
                <a:solidFill>
                  <a:schemeClr val="accent6"/>
                </a:solidFill>
              </a:rPr>
              <a:t>“travelling” waves</a:t>
            </a:r>
            <a:r>
              <a:rPr lang="en-US" dirty="0" smtClean="0"/>
              <a:t>, since they move from A to B</a:t>
            </a:r>
          </a:p>
          <a:p>
            <a:r>
              <a:rPr lang="en-US" dirty="0" smtClean="0"/>
              <a:t>Combination of multiple waves can lead to “standing”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9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u="sng" dirty="0" smtClean="0"/>
              <a:t>Wave Function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14264"/>
            <a:ext cx="8189536" cy="5692483"/>
          </a:xfrm>
        </p:spPr>
        <p:txBody>
          <a:bodyPr>
            <a:normAutofit lnSpcReduction="10000"/>
          </a:bodyPr>
          <a:lstStyle/>
          <a:p>
            <a:pPr marL="12700" indent="0">
              <a:buNone/>
            </a:pPr>
            <a:r>
              <a:rPr lang="en-US" dirty="0" smtClean="0"/>
              <a:t>How to fully quantify a wave?</a:t>
            </a:r>
          </a:p>
          <a:p>
            <a:pPr marL="355600" indent="-34290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 Need a function with a wave shape</a:t>
            </a:r>
          </a:p>
          <a:p>
            <a:pPr marL="12700" indent="0" algn="ctr">
              <a:buNone/>
            </a:pPr>
            <a:r>
              <a:rPr lang="en-US" dirty="0" smtClean="0"/>
              <a:t>y = f(</a:t>
            </a:r>
            <a:r>
              <a:rPr lang="en-US" dirty="0" err="1" smtClean="0"/>
              <a:t>x,t</a:t>
            </a:r>
            <a:r>
              <a:rPr lang="en-US" dirty="0" smtClean="0"/>
              <a:t>)</a:t>
            </a:r>
          </a:p>
          <a:p>
            <a:pPr marL="12700" indent="0">
              <a:buNone/>
            </a:pPr>
            <a:r>
              <a:rPr lang="en-US" dirty="0" smtClean="0"/>
              <a:t>Where </a:t>
            </a:r>
          </a:p>
          <a:p>
            <a:pPr marL="349250" lvl="1" indent="0">
              <a:buNone/>
            </a:pPr>
            <a:r>
              <a:rPr lang="en-US" dirty="0" smtClean="0"/>
              <a:t>y is the resulting displacement </a:t>
            </a:r>
          </a:p>
          <a:p>
            <a:pPr marL="349250" lvl="1" indent="0">
              <a:buNone/>
            </a:pPr>
            <a:r>
              <a:rPr lang="en-US" dirty="0" smtClean="0"/>
              <a:t>x is along the propagation direction</a:t>
            </a:r>
          </a:p>
          <a:p>
            <a:pPr marL="349250" lvl="1" indent="0">
              <a:buNone/>
            </a:pPr>
            <a:r>
              <a:rPr lang="en-US" dirty="0" smtClean="0"/>
              <a:t>t is time</a:t>
            </a:r>
          </a:p>
          <a:p>
            <a:pPr marL="349250" lvl="1" indent="0">
              <a:buNone/>
            </a:pPr>
            <a:r>
              <a:rPr lang="en-US" dirty="0" smtClean="0"/>
              <a:t>f(</a:t>
            </a:r>
            <a:r>
              <a:rPr lang="en-US" dirty="0" err="1" smtClean="0"/>
              <a:t>x,t</a:t>
            </a:r>
            <a:r>
              <a:rPr lang="en-US" dirty="0" smtClean="0"/>
              <a:t>) is a function that changes in time and space.</a:t>
            </a:r>
          </a:p>
          <a:p>
            <a:pPr marL="12700" indent="0">
              <a:buNone/>
            </a:pPr>
            <a:endParaRPr lang="en-US" dirty="0"/>
          </a:p>
          <a:p>
            <a:pPr marL="12700" indent="0">
              <a:buNone/>
            </a:pPr>
            <a:r>
              <a:rPr lang="en-US" dirty="0" smtClean="0"/>
              <a:t>Generally, the function has a sinusoidal shape:</a:t>
            </a:r>
          </a:p>
          <a:p>
            <a:pPr marL="1270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y(</a:t>
            </a:r>
            <a:r>
              <a:rPr lang="en-US" b="1" dirty="0" err="1" smtClean="0">
                <a:solidFill>
                  <a:schemeClr val="accent2"/>
                </a:solidFill>
              </a:rPr>
              <a:t>x,t</a:t>
            </a:r>
            <a:r>
              <a:rPr lang="en-US" b="1" dirty="0" smtClean="0">
                <a:solidFill>
                  <a:schemeClr val="accent2"/>
                </a:solidFill>
              </a:rPr>
              <a:t>) = </a:t>
            </a:r>
            <a:r>
              <a:rPr lang="en-US" b="1" dirty="0" err="1" smtClean="0">
                <a:solidFill>
                  <a:schemeClr val="accent2"/>
                </a:solidFill>
              </a:rPr>
              <a:t>y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max</a:t>
            </a:r>
            <a:r>
              <a:rPr lang="en-US" b="1" dirty="0" smtClean="0">
                <a:solidFill>
                  <a:schemeClr val="accent2"/>
                </a:solidFill>
              </a:rPr>
              <a:t> sin (</a:t>
            </a:r>
            <a:r>
              <a:rPr lang="en-US" b="1" i="1" dirty="0" err="1" smtClean="0">
                <a:solidFill>
                  <a:schemeClr val="accent2"/>
                </a:solidFill>
              </a:rPr>
              <a:t>kx</a:t>
            </a:r>
            <a:r>
              <a:rPr lang="en-US" b="1" i="1" dirty="0" smtClean="0">
                <a:solidFill>
                  <a:schemeClr val="accent2"/>
                </a:solidFill>
              </a:rPr>
              <a:t> – </a:t>
            </a:r>
            <a:r>
              <a:rPr lang="en-US" b="1" i="1" dirty="0" err="1" smtClean="0">
                <a:solidFill>
                  <a:schemeClr val="accent2"/>
                </a:solidFill>
              </a:rPr>
              <a:t>ωt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2335440" y="5908265"/>
            <a:ext cx="4509443" cy="688760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0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15463</TotalTime>
  <Words>876</Words>
  <Application>Microsoft Macintosh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Analyt II Notes</vt:lpstr>
      <vt:lpstr>Chapter 16: Waves - I</vt:lpstr>
      <vt:lpstr>Chapter 16: Waves - I</vt:lpstr>
      <vt:lpstr>Chapter 16: Waves - I</vt:lpstr>
      <vt:lpstr>§16-1: Transverse Waves</vt:lpstr>
      <vt:lpstr>§16-1: Longitudinal Waves</vt:lpstr>
      <vt:lpstr>Sound Wave is Longitudinal </vt:lpstr>
      <vt:lpstr>Transversal VS Longitudinal</vt:lpstr>
      <vt:lpstr>Wave Function</vt:lpstr>
      <vt:lpstr>PowerPoint Presentation</vt:lpstr>
      <vt:lpstr>§16-1: Wavelength and Wave Number</vt:lpstr>
      <vt:lpstr>§16-1: Wavelength and Wave Number</vt:lpstr>
      <vt:lpstr>§16-1: Angular Frequency and Period</vt:lpstr>
      <vt:lpstr>§16-1: Angular Frequency and Period</vt:lpstr>
      <vt:lpstr>§16-1: Phase constant φ</vt:lpstr>
      <vt:lpstr>§16-1: Speed of Traveling Wave</vt:lpstr>
      <vt:lpstr>§16-1: Speed of Traveling Wave</vt:lpstr>
    </vt:vector>
  </TitlesOfParts>
  <Company>SUNY-Geneseo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Physics II</dc:title>
  <dc:creator>Anne Pellerin</dc:creator>
  <cp:lastModifiedBy>James McLean</cp:lastModifiedBy>
  <cp:revision>506</cp:revision>
  <dcterms:created xsi:type="dcterms:W3CDTF">2014-01-07T19:15:25Z</dcterms:created>
  <dcterms:modified xsi:type="dcterms:W3CDTF">2015-01-25T17:14:41Z</dcterms:modified>
</cp:coreProperties>
</file>