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Microsoft_Equation1.bin" ContentType="application/vnd.openxmlformats-officedocument.oleObject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57" r:id="rId3"/>
    <p:sldId id="258" r:id="rId4"/>
    <p:sldId id="256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EDE"/>
    <a:srgbClr val="FF66CC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98" autoAdjust="0"/>
    <p:restoredTop sz="94660"/>
  </p:normalViewPr>
  <p:slideViewPr>
    <p:cSldViewPr snapToGrid="0" snapToObjects="1">
      <p:cViewPr>
        <p:scale>
          <a:sx n="135" d="100"/>
          <a:sy n="135" d="100"/>
        </p:scale>
        <p:origin x="4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Relationship Id="rId2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4" Type="http://schemas.openxmlformats.org/officeDocument/2006/relationships/image" Target="../media/image6.emf"/><Relationship Id="rId1" Type="http://schemas.openxmlformats.org/officeDocument/2006/relationships/image" Target="../media/image3.emf"/><Relationship Id="rId2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4" Type="http://schemas.openxmlformats.org/officeDocument/2006/relationships/image" Target="../media/image10.emf"/><Relationship Id="rId5" Type="http://schemas.openxmlformats.org/officeDocument/2006/relationships/image" Target="../media/image11.emf"/><Relationship Id="rId1" Type="http://schemas.openxmlformats.org/officeDocument/2006/relationships/image" Target="../media/image7.wmf"/><Relationship Id="rId2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4" Type="http://schemas.openxmlformats.org/officeDocument/2006/relationships/image" Target="../media/image14.emf"/><Relationship Id="rId1" Type="http://schemas.openxmlformats.org/officeDocument/2006/relationships/image" Target="../media/image7.wmf"/><Relationship Id="rId2" Type="http://schemas.openxmlformats.org/officeDocument/2006/relationships/image" Target="../media/image1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6AF442-D460-534E-958C-E8184F840A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0987A9-E775-1241-8D10-6622F81E97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08C7CA-B528-7B41-B372-8854A8D4B2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11A226-41AB-9F47-9934-1188E3B4E4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F3A7BE-F2D0-8744-92F3-26AB914E53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D48165-7818-A045-AD07-9EFD0EC334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DD0904-2FA3-BD47-A9F8-8D83CE5F1A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BE84E6-B689-DE45-85E3-2C21456E32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64FFFD-BDE1-5D4B-8248-A5FA3B41C9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C7B45D-BE9B-2247-9659-9F621E96A1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B9A46E-1315-5547-AB65-4BFDBCE2F3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5BB794B-EC0F-3448-BCAB-6468BE20CD5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.bin"/><Relationship Id="rId4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6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3.emf"/><Relationship Id="rId5" Type="http://schemas.openxmlformats.org/officeDocument/2006/relationships/oleObject" Target="../embeddings/oleObject3.bin"/><Relationship Id="rId6" Type="http://schemas.openxmlformats.org/officeDocument/2006/relationships/image" Target="../media/image4.emf"/><Relationship Id="rId7" Type="http://schemas.openxmlformats.org/officeDocument/2006/relationships/oleObject" Target="../embeddings/oleObject4.bin"/><Relationship Id="rId8" Type="http://schemas.openxmlformats.org/officeDocument/2006/relationships/image" Target="../media/image5.emf"/><Relationship Id="rId9" Type="http://schemas.openxmlformats.org/officeDocument/2006/relationships/oleObject" Target="../embeddings/oleObject5.bin"/><Relationship Id="rId10" Type="http://schemas.openxmlformats.org/officeDocument/2006/relationships/image" Target="../media/image6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10.bin"/><Relationship Id="rId12" Type="http://schemas.openxmlformats.org/officeDocument/2006/relationships/image" Target="../media/image11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1.xml"/><Relationship Id="rId3" Type="http://schemas.openxmlformats.org/officeDocument/2006/relationships/oleObject" Target="../embeddings/oleObject6.bin"/><Relationship Id="rId4" Type="http://schemas.openxmlformats.org/officeDocument/2006/relationships/image" Target="../media/image7.wmf"/><Relationship Id="rId5" Type="http://schemas.openxmlformats.org/officeDocument/2006/relationships/oleObject" Target="../embeddings/oleObject7.bin"/><Relationship Id="rId6" Type="http://schemas.openxmlformats.org/officeDocument/2006/relationships/image" Target="../media/image8.emf"/><Relationship Id="rId7" Type="http://schemas.openxmlformats.org/officeDocument/2006/relationships/oleObject" Target="../embeddings/oleObject8.bin"/><Relationship Id="rId8" Type="http://schemas.openxmlformats.org/officeDocument/2006/relationships/image" Target="../media/image9.emf"/><Relationship Id="rId9" Type="http://schemas.openxmlformats.org/officeDocument/2006/relationships/oleObject" Target="../embeddings/oleObject9.bin"/><Relationship Id="rId10" Type="http://schemas.openxmlformats.org/officeDocument/2006/relationships/image" Target="../media/image10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4" Type="http://schemas.openxmlformats.org/officeDocument/2006/relationships/image" Target="../media/image7.wmf"/><Relationship Id="rId5" Type="http://schemas.openxmlformats.org/officeDocument/2006/relationships/oleObject" Target="../embeddings/oleObject12.bin"/><Relationship Id="rId6" Type="http://schemas.openxmlformats.org/officeDocument/2006/relationships/image" Target="../media/image12.emf"/><Relationship Id="rId7" Type="http://schemas.openxmlformats.org/officeDocument/2006/relationships/oleObject" Target="../embeddings/oleObject13.bin"/><Relationship Id="rId8" Type="http://schemas.openxmlformats.org/officeDocument/2006/relationships/image" Target="../media/image13.emf"/><Relationship Id="rId9" Type="http://schemas.openxmlformats.org/officeDocument/2006/relationships/oleObject" Target="../embeddings/oleObject14.bin"/><Relationship Id="rId10" Type="http://schemas.openxmlformats.org/officeDocument/2006/relationships/image" Target="../media/image14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 txBox="1">
            <a:spLocks/>
          </p:cNvSpPr>
          <p:nvPr/>
        </p:nvSpPr>
        <p:spPr bwMode="auto">
          <a:xfrm>
            <a:off x="637494" y="267306"/>
            <a:ext cx="5009947" cy="684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 sz="3200" dirty="0" smtClean="0">
                <a:latin typeface="Times New Roman"/>
                <a:cs typeface="Times New Roman"/>
              </a:rPr>
              <a:t>What is the charge enclosed?</a:t>
            </a:r>
            <a:endParaRPr lang="en-US" sz="3200" dirty="0">
              <a:latin typeface="Times New Roman"/>
              <a:cs typeface="Times New Roman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319123" y="1250110"/>
            <a:ext cx="2125832" cy="2125832"/>
            <a:chOff x="355824" y="2637939"/>
            <a:chExt cx="2125832" cy="2125832"/>
          </a:xfrm>
        </p:grpSpPr>
        <p:sp>
          <p:nvSpPr>
            <p:cNvPr id="6" name="Oval 5"/>
            <p:cNvSpPr>
              <a:spLocks noChangeAspect="1"/>
            </p:cNvSpPr>
            <p:nvPr/>
          </p:nvSpPr>
          <p:spPr>
            <a:xfrm>
              <a:off x="1169619" y="3451734"/>
              <a:ext cx="498242" cy="498242"/>
            </a:xfrm>
            <a:prstGeom prst="ellipse">
              <a:avLst/>
            </a:prstGeom>
            <a:solidFill>
              <a:srgbClr val="BC0000"/>
            </a:solidFill>
            <a:ln>
              <a:noFill/>
            </a:ln>
            <a:scene3d>
              <a:camera prst="orthographicFront"/>
              <a:lightRig rig="threePt" dir="t"/>
            </a:scene3d>
            <a:sp3d extrusionH="76200" contourW="12700" prstMaterial="plastic">
              <a:bevelT w="317500" h="317500"/>
              <a:extrusionClr>
                <a:srgbClr val="FF0000"/>
              </a:extrusionClr>
              <a:contourClr>
                <a:schemeClr val="tx2">
                  <a:lumMod val="75000"/>
                  <a:lumOff val="25000"/>
                </a:schemeClr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>
              <a:spLocks noChangeAspect="1"/>
            </p:cNvSpPr>
            <p:nvPr/>
          </p:nvSpPr>
          <p:spPr>
            <a:xfrm>
              <a:off x="871209" y="3153324"/>
              <a:ext cx="1095063" cy="1095063"/>
            </a:xfrm>
            <a:prstGeom prst="ellipse">
              <a:avLst/>
            </a:prstGeom>
            <a:solidFill>
              <a:schemeClr val="accent6">
                <a:alpha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 extrusionH="76200" contourW="12700" prstMaterial="plastic">
              <a:bevelT w="508000" h="508000"/>
              <a:extrusionClr>
                <a:srgbClr val="FF0000"/>
              </a:extrusionClr>
              <a:contourClr>
                <a:schemeClr val="tx2">
                  <a:lumMod val="75000"/>
                  <a:lumOff val="25000"/>
                </a:schemeClr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355824" y="2637939"/>
              <a:ext cx="2125832" cy="2125832"/>
              <a:chOff x="355824" y="3448172"/>
              <a:chExt cx="2125832" cy="2125832"/>
            </a:xfrm>
          </p:grpSpPr>
          <p:sp>
            <p:nvSpPr>
              <p:cNvPr id="10" name="Oval 9"/>
              <p:cNvSpPr>
                <a:spLocks noChangeAspect="1"/>
              </p:cNvSpPr>
              <p:nvPr/>
            </p:nvSpPr>
            <p:spPr>
              <a:xfrm>
                <a:off x="355824" y="3448172"/>
                <a:ext cx="2125832" cy="2125832"/>
              </a:xfrm>
              <a:prstGeom prst="ellipse">
                <a:avLst/>
              </a:prstGeom>
              <a:solidFill>
                <a:schemeClr val="accent1">
                  <a:lumMod val="50000"/>
                  <a:alpha val="40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extrusionH="76200" contourW="12700" prstMaterial="plastic">
                <a:bevelT w="1016000" h="1016000"/>
                <a:extrusionClr>
                  <a:srgbClr val="FF0000"/>
                </a:extrusionClr>
                <a:contourClr>
                  <a:schemeClr val="tx2">
                    <a:lumMod val="75000"/>
                    <a:lumOff val="25000"/>
                  </a:schemeClr>
                </a:contourClr>
              </a:sp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>
                <a:spLocks noChangeAspect="1"/>
              </p:cNvSpPr>
              <p:nvPr/>
            </p:nvSpPr>
            <p:spPr>
              <a:xfrm>
                <a:off x="712455" y="3804803"/>
                <a:ext cx="1412570" cy="1412570"/>
              </a:xfrm>
              <a:prstGeom prst="ellipse">
                <a:avLst/>
              </a:prstGeom>
              <a:solidFill>
                <a:schemeClr val="bg1">
                  <a:alpha val="34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" name="Oval 8"/>
            <p:cNvSpPr/>
            <p:nvPr/>
          </p:nvSpPr>
          <p:spPr>
            <a:xfrm>
              <a:off x="625889" y="2908004"/>
              <a:ext cx="1585702" cy="1585702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531969" y="1250109"/>
            <a:ext cx="2125833" cy="2125833"/>
            <a:chOff x="5514469" y="4048996"/>
            <a:chExt cx="2554352" cy="255435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5514469" y="4048996"/>
              <a:ext cx="2554352" cy="2554352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5942989" y="4477516"/>
              <a:ext cx="1697313" cy="169731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5838974" y="4373501"/>
              <a:ext cx="1905343" cy="1905343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>
              <a:spLocks noChangeAspect="1"/>
            </p:cNvSpPr>
            <p:nvPr/>
          </p:nvSpPr>
          <p:spPr>
            <a:xfrm>
              <a:off x="6492307" y="5026834"/>
              <a:ext cx="598676" cy="598676"/>
            </a:xfrm>
            <a:prstGeom prst="ellipse">
              <a:avLst/>
            </a:prstGeom>
            <a:solidFill>
              <a:srgbClr val="BC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>
              <a:spLocks noChangeAspect="1"/>
            </p:cNvSpPr>
            <p:nvPr/>
          </p:nvSpPr>
          <p:spPr>
            <a:xfrm>
              <a:off x="6133744" y="4668271"/>
              <a:ext cx="1315803" cy="1315803"/>
            </a:xfrm>
            <a:prstGeom prst="ellipse">
              <a:avLst/>
            </a:prstGeom>
            <a:noFill/>
            <a:ln w="38100" cmpd="sng">
              <a:solidFill>
                <a:schemeClr val="accent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4657802" y="803098"/>
            <a:ext cx="4565273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1887538" algn="r"/>
                <a:tab pos="1947863" algn="l"/>
              </a:tabLst>
            </a:pPr>
            <a:r>
              <a:rPr lang="en-US" sz="32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	core:	</a:t>
            </a:r>
            <a:r>
              <a:rPr lang="el-GR" sz="3200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ρ</a:t>
            </a:r>
            <a:r>
              <a:rPr lang="en-US" sz="3200" baseline="-25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1</a:t>
            </a:r>
            <a:r>
              <a:rPr lang="en-US" sz="32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, radius </a:t>
            </a:r>
            <a:r>
              <a:rPr lang="en-US" sz="3200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endParaRPr lang="en-US" sz="3200" dirty="0" smtClean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>
              <a:tabLst>
                <a:tab pos="1887538" algn="r"/>
                <a:tab pos="1947863" algn="l"/>
              </a:tabLst>
            </a:pPr>
            <a:r>
              <a:rPr lang="en-US" sz="32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	thin shell:	</a:t>
            </a:r>
            <a:r>
              <a:rPr lang="el-GR" sz="3200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σ</a:t>
            </a:r>
            <a:r>
              <a:rPr lang="en-US" sz="32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, radius </a:t>
            </a:r>
            <a:r>
              <a:rPr lang="en-US" sz="3200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b</a:t>
            </a:r>
            <a:endParaRPr lang="en-US" sz="3200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pPr>
              <a:tabLst>
                <a:tab pos="1887538" algn="r"/>
                <a:tab pos="1947863" algn="l"/>
              </a:tabLst>
            </a:pP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	thick shell:	</a:t>
            </a:r>
            <a:r>
              <a:rPr lang="el-GR" sz="3200" i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ρ</a:t>
            </a:r>
            <a:r>
              <a:rPr lang="en-US" sz="3200" baseline="-25000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2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, radii </a:t>
            </a:r>
            <a:r>
              <a:rPr lang="en-US" sz="3200" i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c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 &amp; </a:t>
            </a:r>
            <a:r>
              <a:rPr lang="en-US" sz="3200" i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d</a:t>
            </a:r>
          </a:p>
          <a:p>
            <a:pPr>
              <a:tabLst>
                <a:tab pos="1887538" algn="r"/>
                <a:tab pos="1947863" algn="l"/>
              </a:tabLst>
            </a:pPr>
            <a:r>
              <a:rPr lang="en-US" sz="3200" dirty="0" smtClean="0">
                <a:latin typeface="Times New Roman"/>
                <a:cs typeface="Times New Roman"/>
              </a:rPr>
              <a:t>Gaussian sphere, radius </a:t>
            </a:r>
            <a:r>
              <a:rPr lang="en-US" sz="3200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r</a:t>
            </a:r>
            <a:endParaRPr lang="en-US" sz="32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6593" y="4022753"/>
            <a:ext cx="327953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latin typeface="Times New Roman"/>
                <a:cs typeface="Times New Roman"/>
              </a:rPr>
              <a:t>F</a:t>
            </a:r>
            <a:r>
              <a:rPr lang="en-US" sz="3200" dirty="0" smtClean="0">
                <a:latin typeface="Times New Roman"/>
                <a:cs typeface="Times New Roman"/>
              </a:rPr>
              <a:t>ind </a:t>
            </a:r>
            <a:r>
              <a:rPr lang="en-US" sz="3200" i="1" dirty="0" smtClean="0">
                <a:latin typeface="Times New Roman"/>
                <a:cs typeface="Times New Roman"/>
              </a:rPr>
              <a:t>E</a:t>
            </a:r>
            <a:r>
              <a:rPr lang="en-US" sz="3200" dirty="0" smtClean="0">
                <a:latin typeface="Times New Roman"/>
                <a:cs typeface="Times New Roman"/>
              </a:rPr>
              <a:t> at radius </a:t>
            </a:r>
            <a:r>
              <a:rPr lang="en-US" sz="3200" i="1" dirty="0" smtClean="0">
                <a:latin typeface="Times New Roman"/>
                <a:cs typeface="Times New Roman"/>
              </a:rPr>
              <a:t>r</a:t>
            </a:r>
            <a:r>
              <a:rPr lang="en-US" sz="3200" dirty="0" smtClean="0">
                <a:latin typeface="Times New Roman"/>
                <a:cs typeface="Times New Roman"/>
              </a:rPr>
              <a:t>:</a:t>
            </a:r>
            <a:endParaRPr lang="en-US" sz="3200" i="1" dirty="0" smtClean="0">
              <a:latin typeface="Times New Roman"/>
              <a:cs typeface="Times New Roman"/>
            </a:endParaRPr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2495343"/>
              </p:ext>
            </p:extLst>
          </p:nvPr>
        </p:nvGraphicFramePr>
        <p:xfrm>
          <a:off x="4421188" y="2873375"/>
          <a:ext cx="4657725" cy="68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3" imgW="2159000" imgH="317500" progId="Equation.3">
                  <p:embed/>
                </p:oleObj>
              </mc:Choice>
              <mc:Fallback>
                <p:oleObj name="Equation" r:id="rId3" imgW="2159000" imgH="3175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421188" y="2873375"/>
                        <a:ext cx="4657725" cy="684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247974"/>
              </p:ext>
            </p:extLst>
          </p:nvPr>
        </p:nvGraphicFramePr>
        <p:xfrm>
          <a:off x="3070022" y="4770891"/>
          <a:ext cx="5810250" cy="156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5" imgW="2692400" imgH="723900" progId="Equation.3">
                  <p:embed/>
                </p:oleObj>
              </mc:Choice>
              <mc:Fallback>
                <p:oleObj name="Equation" r:id="rId5" imgW="2692400" imgH="723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070022" y="4770891"/>
                        <a:ext cx="5810250" cy="1562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ight Arrow 24"/>
          <p:cNvSpPr/>
          <p:nvPr/>
        </p:nvSpPr>
        <p:spPr>
          <a:xfrm rot="2086688" flipH="1">
            <a:off x="7438570" y="3379695"/>
            <a:ext cx="786191" cy="459914"/>
          </a:xfrm>
          <a:prstGeom prst="rightArrow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899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9" name="Freeform 31"/>
          <p:cNvSpPr>
            <a:spLocks/>
          </p:cNvSpPr>
          <p:nvPr/>
        </p:nvSpPr>
        <p:spPr bwMode="auto">
          <a:xfrm>
            <a:off x="5722938" y="3538538"/>
            <a:ext cx="1535112" cy="1514475"/>
          </a:xfrm>
          <a:custGeom>
            <a:avLst/>
            <a:gdLst>
              <a:gd name="T0" fmla="*/ 2147483647 w 967"/>
              <a:gd name="T1" fmla="*/ 1859875313 h 954"/>
              <a:gd name="T2" fmla="*/ 1847273136 w 967"/>
              <a:gd name="T3" fmla="*/ 2147483647 h 954"/>
              <a:gd name="T4" fmla="*/ 0 w 967"/>
              <a:gd name="T5" fmla="*/ 511592513 h 954"/>
              <a:gd name="T6" fmla="*/ 561993867 w 967"/>
              <a:gd name="T7" fmla="*/ 0 h 954"/>
              <a:gd name="T8" fmla="*/ 0 60000 65536"/>
              <a:gd name="T9" fmla="*/ 0 60000 65536"/>
              <a:gd name="T10" fmla="*/ 0 60000 65536"/>
              <a:gd name="T11" fmla="*/ 0 60000 65536"/>
              <a:gd name="T12" fmla="*/ 0 w 967"/>
              <a:gd name="T13" fmla="*/ 0 h 954"/>
              <a:gd name="T14" fmla="*/ 967 w 967"/>
              <a:gd name="T15" fmla="*/ 954 h 95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67" h="954">
                <a:moveTo>
                  <a:pt x="967" y="738"/>
                </a:moveTo>
                <a:lnTo>
                  <a:pt x="733" y="954"/>
                </a:lnTo>
                <a:lnTo>
                  <a:pt x="0" y="203"/>
                </a:lnTo>
                <a:lnTo>
                  <a:pt x="223" y="0"/>
                </a:lnTo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1" name="Oval 11"/>
          <p:cNvSpPr>
            <a:spLocks noChangeArrowheads="1"/>
          </p:cNvSpPr>
          <p:nvPr/>
        </p:nvSpPr>
        <p:spPr bwMode="auto">
          <a:xfrm>
            <a:off x="5410200" y="3687763"/>
            <a:ext cx="1665288" cy="1666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6" name="Group 35"/>
          <p:cNvGrpSpPr/>
          <p:nvPr/>
        </p:nvGrpSpPr>
        <p:grpSpPr>
          <a:xfrm>
            <a:off x="6302904" y="3762375"/>
            <a:ext cx="733425" cy="733425"/>
            <a:chOff x="6302904" y="3762375"/>
            <a:chExt cx="733425" cy="733425"/>
          </a:xfrm>
        </p:grpSpPr>
        <p:sp>
          <p:nvSpPr>
            <p:cNvPr id="28" name="Oval 6"/>
            <p:cNvSpPr>
              <a:spLocks noChangeArrowheads="1"/>
            </p:cNvSpPr>
            <p:nvPr/>
          </p:nvSpPr>
          <p:spPr bwMode="auto">
            <a:xfrm>
              <a:off x="6302904" y="3762375"/>
              <a:ext cx="733425" cy="733425"/>
            </a:xfrm>
            <a:prstGeom prst="ellipse">
              <a:avLst/>
            </a:prstGeom>
            <a:solidFill>
              <a:srgbClr val="FFBEDE">
                <a:alpha val="63000"/>
              </a:srgbClr>
            </a:solidFill>
            <a:ln w="9525">
              <a:solidFill>
                <a:srgbClr val="CC0099"/>
              </a:solidFill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Oval 6"/>
            <p:cNvSpPr>
              <a:spLocks noChangeArrowheads="1"/>
            </p:cNvSpPr>
            <p:nvPr/>
          </p:nvSpPr>
          <p:spPr bwMode="auto">
            <a:xfrm>
              <a:off x="6415088" y="3871913"/>
              <a:ext cx="512762" cy="512762"/>
            </a:xfrm>
            <a:prstGeom prst="ellipse">
              <a:avLst/>
            </a:prstGeom>
            <a:solidFill>
              <a:srgbClr val="FFBEDE"/>
            </a:solidFill>
            <a:ln w="9525">
              <a:solidFill>
                <a:srgbClr val="CC0099"/>
              </a:solidFill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323" name="Text Box 5"/>
          <p:cNvSpPr txBox="1">
            <a:spLocks noChangeArrowheads="1"/>
          </p:cNvSpPr>
          <p:nvPr/>
        </p:nvSpPr>
        <p:spPr bwMode="auto">
          <a:xfrm>
            <a:off x="990600" y="609600"/>
            <a:ext cx="71628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Take a very long insulating rod, radius </a:t>
            </a:r>
            <a:r>
              <a:rPr lang="en-US" sz="2000" i="1" dirty="0"/>
              <a:t>a</a:t>
            </a:r>
            <a:r>
              <a:rPr lang="en-US" sz="2000" dirty="0"/>
              <a:t>=0.05m and charge density</a:t>
            </a:r>
            <a:r>
              <a:rPr lang="en-US" sz="2000" dirty="0" smtClean="0"/>
              <a:t> </a:t>
            </a:r>
            <a:r>
              <a:rPr lang="el-GR" sz="2000" dirty="0" smtClean="0">
                <a:latin typeface="Symbol" charset="2"/>
              </a:rPr>
              <a:t>ρ</a:t>
            </a:r>
            <a:r>
              <a:rPr lang="en-US" sz="2000" dirty="0" smtClean="0"/>
              <a:t>=</a:t>
            </a:r>
            <a:r>
              <a:rPr lang="en-US" sz="2000" dirty="0"/>
              <a:t>60</a:t>
            </a:r>
            <a:r>
              <a:rPr lang="en-US" sz="2000" dirty="0">
                <a:latin typeface="Symbol" charset="2"/>
              </a:rPr>
              <a:t>m</a:t>
            </a:r>
            <a:r>
              <a:rPr lang="en-US" sz="2000" dirty="0"/>
              <a:t>C/m</a:t>
            </a:r>
            <a:r>
              <a:rPr lang="en-US" sz="2000" baseline="30000" dirty="0"/>
              <a:t>3</a:t>
            </a:r>
            <a:r>
              <a:rPr lang="en-US" sz="2000" dirty="0"/>
              <a:t>,  surrounded by a conducting hollow cylinder of inner radius </a:t>
            </a:r>
            <a:r>
              <a:rPr lang="en-US" sz="2000" i="1" dirty="0" err="1"/>
              <a:t>b</a:t>
            </a:r>
            <a:r>
              <a:rPr lang="en-US" dirty="0"/>
              <a:t>=0.10m</a:t>
            </a:r>
            <a:r>
              <a:rPr lang="en-US" sz="2000" dirty="0"/>
              <a:t> and outer radius </a:t>
            </a:r>
            <a:r>
              <a:rPr lang="en-US" sz="2000" i="1" dirty="0" err="1"/>
              <a:t>c</a:t>
            </a:r>
            <a:r>
              <a:rPr lang="en-US" dirty="0"/>
              <a:t>=0.15m</a:t>
            </a:r>
            <a:r>
              <a:rPr lang="en-US" sz="2000" dirty="0" smtClean="0"/>
              <a:t>.</a:t>
            </a:r>
          </a:p>
          <a:p>
            <a:pPr>
              <a:spcBef>
                <a:spcPct val="50000"/>
              </a:spcBef>
            </a:pPr>
            <a:r>
              <a:rPr lang="en-US" sz="2000" dirty="0"/>
              <a:t>What is the magnitude of </a:t>
            </a:r>
            <a:r>
              <a:rPr lang="en-US" sz="2000" i="1" dirty="0"/>
              <a:t>E</a:t>
            </a:r>
            <a:r>
              <a:rPr lang="en-US" sz="2000" dirty="0"/>
              <a:t> at </a:t>
            </a:r>
            <a:r>
              <a:rPr lang="en-US" sz="2000" i="1" dirty="0"/>
              <a:t>a</a:t>
            </a:r>
            <a:r>
              <a:rPr lang="en-US" sz="2000" dirty="0"/>
              <a:t> &lt; </a:t>
            </a:r>
            <a:r>
              <a:rPr lang="en-US" sz="2000" i="1" dirty="0" err="1"/>
              <a:t>r</a:t>
            </a:r>
            <a:r>
              <a:rPr lang="en-US" sz="2000" dirty="0"/>
              <a:t> &lt; </a:t>
            </a:r>
            <a:r>
              <a:rPr lang="en-US" sz="2000" i="1" dirty="0" err="1"/>
              <a:t>b</a:t>
            </a:r>
            <a:r>
              <a:rPr lang="en-US" sz="2000" dirty="0"/>
              <a:t>?</a:t>
            </a:r>
          </a:p>
        </p:txBody>
      </p:sp>
      <p:sp>
        <p:nvSpPr>
          <p:cNvPr id="13324" name="Oval 6"/>
          <p:cNvSpPr>
            <a:spLocks noChangeArrowheads="1"/>
          </p:cNvSpPr>
          <p:nvPr/>
        </p:nvSpPr>
        <p:spPr bwMode="auto">
          <a:xfrm>
            <a:off x="5986463" y="4265613"/>
            <a:ext cx="512762" cy="5127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5" name="Line 8"/>
          <p:cNvSpPr>
            <a:spLocks noChangeShapeType="1"/>
          </p:cNvSpPr>
          <p:nvPr/>
        </p:nvSpPr>
        <p:spPr bwMode="auto">
          <a:xfrm flipV="1">
            <a:off x="6054725" y="3930650"/>
            <a:ext cx="444500" cy="414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6" name="Line 9"/>
          <p:cNvSpPr>
            <a:spLocks noChangeShapeType="1"/>
          </p:cNvSpPr>
          <p:nvPr/>
        </p:nvSpPr>
        <p:spPr bwMode="auto">
          <a:xfrm flipV="1">
            <a:off x="6430963" y="4333875"/>
            <a:ext cx="388937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7" name="Oval 10"/>
          <p:cNvSpPr>
            <a:spLocks noChangeArrowheads="1"/>
          </p:cNvSpPr>
          <p:nvPr/>
        </p:nvSpPr>
        <p:spPr bwMode="auto">
          <a:xfrm>
            <a:off x="5634038" y="3913188"/>
            <a:ext cx="1217612" cy="121761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8" name="Line 12"/>
          <p:cNvSpPr>
            <a:spLocks noChangeShapeType="1"/>
          </p:cNvSpPr>
          <p:nvPr/>
        </p:nvSpPr>
        <p:spPr bwMode="auto">
          <a:xfrm flipV="1">
            <a:off x="5675313" y="2667000"/>
            <a:ext cx="1336675" cy="1241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9" name="Line 13"/>
          <p:cNvSpPr>
            <a:spLocks noChangeShapeType="1"/>
          </p:cNvSpPr>
          <p:nvPr/>
        </p:nvSpPr>
        <p:spPr bwMode="auto">
          <a:xfrm flipV="1">
            <a:off x="6856413" y="3805238"/>
            <a:ext cx="1373187" cy="127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30" name="Line 14"/>
          <p:cNvSpPr>
            <a:spLocks noChangeShapeType="1"/>
          </p:cNvSpPr>
          <p:nvPr/>
        </p:nvSpPr>
        <p:spPr bwMode="auto">
          <a:xfrm flipV="1">
            <a:off x="6499225" y="3516313"/>
            <a:ext cx="444500" cy="4143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31" name="Line 15"/>
          <p:cNvSpPr>
            <a:spLocks noChangeShapeType="1"/>
          </p:cNvSpPr>
          <p:nvPr/>
        </p:nvSpPr>
        <p:spPr bwMode="auto">
          <a:xfrm flipV="1">
            <a:off x="6819900" y="3921125"/>
            <a:ext cx="444500" cy="4127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3314" name="Object 2"/>
          <p:cNvGraphicFramePr>
            <a:graphicFrameLocks noChangeAspect="1"/>
          </p:cNvGraphicFramePr>
          <p:nvPr/>
        </p:nvGraphicFramePr>
        <p:xfrm>
          <a:off x="2139950" y="2406650"/>
          <a:ext cx="13843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8" name="Equation" r:id="rId3" imgW="1384300" imgH="444500" progId="Equation.DSMT4">
                  <p:embed/>
                </p:oleObj>
              </mc:Choice>
              <mc:Fallback>
                <p:oleObj name="Equation" r:id="rId3" imgW="1384300" imgH="4445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9950" y="2406650"/>
                        <a:ext cx="138430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5" name="Object 3"/>
          <p:cNvGraphicFramePr>
            <a:graphicFrameLocks noChangeAspect="1"/>
          </p:cNvGraphicFramePr>
          <p:nvPr/>
        </p:nvGraphicFramePr>
        <p:xfrm>
          <a:off x="1244600" y="3206750"/>
          <a:ext cx="32131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9" name="Equation" r:id="rId5" imgW="3213100" imgH="596900" progId="Equation.DSMT4">
                  <p:embed/>
                </p:oleObj>
              </mc:Choice>
              <mc:Fallback>
                <p:oleObj name="Equation" r:id="rId5" imgW="3213100" imgH="5969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4600" y="3206750"/>
                        <a:ext cx="32131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8" name="Group 37"/>
          <p:cNvGrpSpPr/>
          <p:nvPr/>
        </p:nvGrpSpPr>
        <p:grpSpPr>
          <a:xfrm>
            <a:off x="1352550" y="4171950"/>
            <a:ext cx="4038600" cy="1822450"/>
            <a:chOff x="1352550" y="4171950"/>
            <a:chExt cx="4038600" cy="1822450"/>
          </a:xfrm>
        </p:grpSpPr>
        <p:graphicFrame>
          <p:nvGraphicFramePr>
            <p:cNvPr id="13316" name="Object 4"/>
            <p:cNvGraphicFramePr>
              <a:graphicFrameLocks noChangeAspect="1"/>
            </p:cNvGraphicFramePr>
            <p:nvPr/>
          </p:nvGraphicFramePr>
          <p:xfrm>
            <a:off x="2127250" y="4171950"/>
            <a:ext cx="1244600" cy="889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40" name="Equation" r:id="rId7" imgW="1244600" imgH="889000" progId="Equation.DSMT4">
                    <p:embed/>
                  </p:oleObj>
                </mc:Choice>
                <mc:Fallback>
                  <p:oleObj name="Equation" r:id="rId7" imgW="1244600" imgH="889000" progId="Equation.DSMT4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27250" y="4171950"/>
                          <a:ext cx="1244600" cy="889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317" name="Object 5"/>
            <p:cNvGraphicFramePr>
              <a:graphicFrameLocks noChangeAspect="1"/>
            </p:cNvGraphicFramePr>
            <p:nvPr/>
          </p:nvGraphicFramePr>
          <p:xfrm>
            <a:off x="1352550" y="5321300"/>
            <a:ext cx="4038600" cy="673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41" name="Equation" r:id="rId9" imgW="4038600" imgH="673100" progId="Equation.DSMT4">
                    <p:embed/>
                  </p:oleObj>
                </mc:Choice>
                <mc:Fallback>
                  <p:oleObj name="Equation" r:id="rId9" imgW="4038600" imgH="673100" progId="Equation.DSMT4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52550" y="5321300"/>
                          <a:ext cx="4038600" cy="6731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3" name="Group 32"/>
          <p:cNvGrpSpPr/>
          <p:nvPr/>
        </p:nvGrpSpPr>
        <p:grpSpPr>
          <a:xfrm>
            <a:off x="5884863" y="3070225"/>
            <a:ext cx="431800" cy="439738"/>
            <a:chOff x="5884863" y="3070225"/>
            <a:chExt cx="431800" cy="439738"/>
          </a:xfrm>
        </p:grpSpPr>
        <p:sp>
          <p:nvSpPr>
            <p:cNvPr id="13333" name="Line 41"/>
            <p:cNvSpPr>
              <a:spLocks noChangeShapeType="1"/>
            </p:cNvSpPr>
            <p:nvPr/>
          </p:nvSpPr>
          <p:spPr bwMode="auto">
            <a:xfrm flipV="1">
              <a:off x="5884863" y="3094038"/>
              <a:ext cx="431800" cy="415925"/>
            </a:xfrm>
            <a:prstGeom prst="line">
              <a:avLst/>
            </a:prstGeom>
            <a:noFill/>
            <a:ln w="9525">
              <a:solidFill>
                <a:srgbClr val="CC0099"/>
              </a:solidFill>
              <a:round/>
              <a:headEnd type="triangle" w="med" len="med"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34" name="Text Box 42"/>
            <p:cNvSpPr txBox="1">
              <a:spLocks noChangeArrowheads="1"/>
            </p:cNvSpPr>
            <p:nvPr/>
          </p:nvSpPr>
          <p:spPr bwMode="auto">
            <a:xfrm>
              <a:off x="5924550" y="3070225"/>
              <a:ext cx="123825" cy="273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1" dirty="0" err="1">
                  <a:solidFill>
                    <a:srgbClr val="CC0099"/>
                  </a:solidFill>
                  <a:latin typeface="Times New Roman" charset="0"/>
                </a:rPr>
                <a:t>h</a:t>
              </a:r>
              <a:endParaRPr lang="en-US" i="1" dirty="0">
                <a:solidFill>
                  <a:srgbClr val="CC0099"/>
                </a:solidFill>
                <a:latin typeface="Times New Roman" charset="0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6661151" y="3762374"/>
            <a:ext cx="163805" cy="401109"/>
            <a:chOff x="6661151" y="3762374"/>
            <a:chExt cx="163805" cy="401109"/>
          </a:xfrm>
        </p:grpSpPr>
        <p:sp>
          <p:nvSpPr>
            <p:cNvPr id="13335" name="Line 43"/>
            <p:cNvSpPr>
              <a:spLocks noChangeAspect="1" noChangeShapeType="1"/>
            </p:cNvSpPr>
            <p:nvPr/>
          </p:nvSpPr>
          <p:spPr bwMode="auto">
            <a:xfrm flipV="1">
              <a:off x="6661151" y="3762374"/>
              <a:ext cx="110624" cy="366713"/>
            </a:xfrm>
            <a:prstGeom prst="line">
              <a:avLst/>
            </a:prstGeom>
            <a:noFill/>
            <a:ln w="9525">
              <a:solidFill>
                <a:srgbClr val="CC0099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36" name="Text Box 46"/>
            <p:cNvSpPr txBox="1">
              <a:spLocks noChangeArrowheads="1"/>
            </p:cNvSpPr>
            <p:nvPr/>
          </p:nvSpPr>
          <p:spPr bwMode="auto">
            <a:xfrm flipH="1">
              <a:off x="6718593" y="3887258"/>
              <a:ext cx="106363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1" dirty="0" err="1">
                  <a:solidFill>
                    <a:srgbClr val="CC0099"/>
                  </a:solidFill>
                  <a:latin typeface="Times New Roman" charset="0"/>
                </a:rPr>
                <a:t>r</a:t>
              </a:r>
              <a:endParaRPr lang="en-US" i="1" dirty="0">
                <a:solidFill>
                  <a:srgbClr val="CC0099"/>
                </a:solidFill>
                <a:latin typeface="Times New Roman" charset="0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6393127" y="3538538"/>
            <a:ext cx="910673" cy="855132"/>
            <a:chOff x="6393127" y="3538538"/>
            <a:chExt cx="910673" cy="855132"/>
          </a:xfrm>
        </p:grpSpPr>
        <p:sp>
          <p:nvSpPr>
            <p:cNvPr id="13338" name="Line 24"/>
            <p:cNvSpPr>
              <a:spLocks noChangeShapeType="1"/>
            </p:cNvSpPr>
            <p:nvPr/>
          </p:nvSpPr>
          <p:spPr bwMode="auto">
            <a:xfrm flipV="1">
              <a:off x="6393127" y="3641725"/>
              <a:ext cx="246063" cy="230188"/>
            </a:xfrm>
            <a:prstGeom prst="line">
              <a:avLst/>
            </a:prstGeom>
            <a:noFill/>
            <a:ln w="9525">
              <a:solidFill>
                <a:srgbClr val="CC0099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39" name="Line 26"/>
            <p:cNvSpPr>
              <a:spLocks noChangeShapeType="1"/>
            </p:cNvSpPr>
            <p:nvPr/>
          </p:nvSpPr>
          <p:spPr bwMode="auto">
            <a:xfrm flipV="1">
              <a:off x="6943196" y="4163483"/>
              <a:ext cx="247650" cy="230187"/>
            </a:xfrm>
            <a:prstGeom prst="line">
              <a:avLst/>
            </a:prstGeom>
            <a:noFill/>
            <a:ln w="9525">
              <a:solidFill>
                <a:srgbClr val="CC0099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Arc 22"/>
            <p:cNvSpPr>
              <a:spLocks/>
            </p:cNvSpPr>
            <p:nvPr/>
          </p:nvSpPr>
          <p:spPr bwMode="auto">
            <a:xfrm>
              <a:off x="6639190" y="3538538"/>
              <a:ext cx="664610" cy="624945"/>
            </a:xfrm>
            <a:custGeom>
              <a:avLst/>
              <a:gdLst>
                <a:gd name="T0" fmla="*/ 0 w 37736"/>
                <a:gd name="T1" fmla="*/ 240 h 37502"/>
                <a:gd name="T2" fmla="*/ 1270 w 37736"/>
                <a:gd name="T3" fmla="*/ 1321 h 37502"/>
                <a:gd name="T4" fmla="*/ 667 w 37736"/>
                <a:gd name="T5" fmla="*/ 751 h 37502"/>
                <a:gd name="T6" fmla="*/ 0 60000 65536"/>
                <a:gd name="T7" fmla="*/ 0 60000 65536"/>
                <a:gd name="T8" fmla="*/ 0 60000 65536"/>
                <a:gd name="T9" fmla="*/ 0 w 37736"/>
                <a:gd name="T10" fmla="*/ 0 h 37502"/>
                <a:gd name="T11" fmla="*/ 37736 w 37736"/>
                <a:gd name="T12" fmla="*/ 37502 h 3750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736" h="37502" fill="none" extrusionOk="0">
                  <a:moveTo>
                    <a:pt x="-1" y="7240"/>
                  </a:moveTo>
                  <a:cubicBezTo>
                    <a:pt x="4098" y="2634"/>
                    <a:pt x="9970" y="-1"/>
                    <a:pt x="16136" y="-1"/>
                  </a:cubicBezTo>
                  <a:cubicBezTo>
                    <a:pt x="28065" y="0"/>
                    <a:pt x="37736" y="9670"/>
                    <a:pt x="37736" y="21600"/>
                  </a:cubicBezTo>
                  <a:cubicBezTo>
                    <a:pt x="37736" y="27644"/>
                    <a:pt x="35203" y="33411"/>
                    <a:pt x="30754" y="37502"/>
                  </a:cubicBezTo>
                </a:path>
                <a:path w="37736" h="37502" stroke="0" extrusionOk="0">
                  <a:moveTo>
                    <a:pt x="-1" y="7240"/>
                  </a:moveTo>
                  <a:cubicBezTo>
                    <a:pt x="4098" y="2634"/>
                    <a:pt x="9970" y="-1"/>
                    <a:pt x="16136" y="-1"/>
                  </a:cubicBezTo>
                  <a:cubicBezTo>
                    <a:pt x="28065" y="0"/>
                    <a:pt x="37736" y="9670"/>
                    <a:pt x="37736" y="21600"/>
                  </a:cubicBezTo>
                  <a:cubicBezTo>
                    <a:pt x="37736" y="27644"/>
                    <a:pt x="35203" y="33411"/>
                    <a:pt x="30754" y="37502"/>
                  </a:cubicBezTo>
                  <a:lnTo>
                    <a:pt x="16136" y="21600"/>
                  </a:lnTo>
                  <a:close/>
                </a:path>
              </a:pathLst>
            </a:custGeom>
            <a:noFill/>
            <a:ln w="9525">
              <a:solidFill>
                <a:srgbClr val="CC0099"/>
              </a:solidFill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7" name="Arc 29"/>
          <p:cNvSpPr>
            <a:spLocks noChangeAspect="1"/>
          </p:cNvSpPr>
          <p:nvPr/>
        </p:nvSpPr>
        <p:spPr bwMode="auto">
          <a:xfrm>
            <a:off x="6221413" y="3454400"/>
            <a:ext cx="1133475" cy="1141413"/>
          </a:xfrm>
          <a:custGeom>
            <a:avLst/>
            <a:gdLst>
              <a:gd name="T0" fmla="*/ 0 w 36798"/>
              <a:gd name="T1" fmla="*/ 288974139 h 36746"/>
              <a:gd name="T2" fmla="*/ 1380090212 w 36798"/>
              <a:gd name="T3" fmla="*/ 1698441609 h 36746"/>
              <a:gd name="T4" fmla="*/ 685489444 w 36798"/>
              <a:gd name="T5" fmla="*/ 998376775 h 36746"/>
              <a:gd name="T6" fmla="*/ 0 60000 65536"/>
              <a:gd name="T7" fmla="*/ 0 60000 65536"/>
              <a:gd name="T8" fmla="*/ 0 60000 65536"/>
              <a:gd name="T9" fmla="*/ 0 w 36798"/>
              <a:gd name="T10" fmla="*/ 0 h 36746"/>
              <a:gd name="T11" fmla="*/ 36798 w 36798"/>
              <a:gd name="T12" fmla="*/ 36746 h 3674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6798" h="36746" fill="none" extrusionOk="0">
                <a:moveTo>
                  <a:pt x="-1" y="6251"/>
                </a:moveTo>
                <a:cubicBezTo>
                  <a:pt x="4044" y="2246"/>
                  <a:pt x="9506" y="-1"/>
                  <a:pt x="15198" y="-1"/>
                </a:cubicBezTo>
                <a:cubicBezTo>
                  <a:pt x="27127" y="0"/>
                  <a:pt x="36798" y="9670"/>
                  <a:pt x="36798" y="21600"/>
                </a:cubicBezTo>
                <a:cubicBezTo>
                  <a:pt x="36798" y="27266"/>
                  <a:pt x="34571" y="32706"/>
                  <a:pt x="30597" y="36745"/>
                </a:cubicBezTo>
              </a:path>
              <a:path w="36798" h="36746" stroke="0" extrusionOk="0">
                <a:moveTo>
                  <a:pt x="-1" y="6251"/>
                </a:moveTo>
                <a:cubicBezTo>
                  <a:pt x="4044" y="2246"/>
                  <a:pt x="9506" y="-1"/>
                  <a:pt x="15198" y="-1"/>
                </a:cubicBezTo>
                <a:cubicBezTo>
                  <a:pt x="27127" y="0"/>
                  <a:pt x="36798" y="9670"/>
                  <a:pt x="36798" y="21600"/>
                </a:cubicBezTo>
                <a:cubicBezTo>
                  <a:pt x="36798" y="27266"/>
                  <a:pt x="34571" y="32706"/>
                  <a:pt x="30597" y="36745"/>
                </a:cubicBezTo>
                <a:lnTo>
                  <a:pt x="15198" y="21600"/>
                </a:lnTo>
                <a:close/>
              </a:path>
            </a:pathLst>
          </a:custGeom>
          <a:solidFill>
            <a:srgbClr val="FFBEDE"/>
          </a:solidFill>
          <a:ln w="9525">
            <a:solidFill>
              <a:srgbClr val="CC0099"/>
            </a:solidFill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19" name="Freeform 31"/>
          <p:cNvSpPr>
            <a:spLocks/>
          </p:cNvSpPr>
          <p:nvPr/>
        </p:nvSpPr>
        <p:spPr bwMode="auto">
          <a:xfrm>
            <a:off x="5722938" y="3538538"/>
            <a:ext cx="1535112" cy="1514475"/>
          </a:xfrm>
          <a:custGeom>
            <a:avLst/>
            <a:gdLst>
              <a:gd name="T0" fmla="*/ 2147483647 w 967"/>
              <a:gd name="T1" fmla="*/ 1859875313 h 954"/>
              <a:gd name="T2" fmla="*/ 1847273136 w 967"/>
              <a:gd name="T3" fmla="*/ 2147483647 h 954"/>
              <a:gd name="T4" fmla="*/ 0 w 967"/>
              <a:gd name="T5" fmla="*/ 511592513 h 954"/>
              <a:gd name="T6" fmla="*/ 561993867 w 967"/>
              <a:gd name="T7" fmla="*/ 0 h 954"/>
              <a:gd name="T8" fmla="*/ 0 60000 65536"/>
              <a:gd name="T9" fmla="*/ 0 60000 65536"/>
              <a:gd name="T10" fmla="*/ 0 60000 65536"/>
              <a:gd name="T11" fmla="*/ 0 60000 65536"/>
              <a:gd name="T12" fmla="*/ 0 w 967"/>
              <a:gd name="T13" fmla="*/ 0 h 954"/>
              <a:gd name="T14" fmla="*/ 967 w 967"/>
              <a:gd name="T15" fmla="*/ 954 h 95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67" h="954">
                <a:moveTo>
                  <a:pt x="967" y="738"/>
                </a:moveTo>
                <a:lnTo>
                  <a:pt x="733" y="954"/>
                </a:lnTo>
                <a:lnTo>
                  <a:pt x="0" y="203"/>
                </a:lnTo>
                <a:lnTo>
                  <a:pt x="223" y="0"/>
                </a:lnTo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Arc 29"/>
          <p:cNvSpPr>
            <a:spLocks noChangeAspect="1"/>
          </p:cNvSpPr>
          <p:nvPr/>
        </p:nvSpPr>
        <p:spPr bwMode="auto">
          <a:xfrm>
            <a:off x="6251575" y="3519488"/>
            <a:ext cx="1027113" cy="1033462"/>
          </a:xfrm>
          <a:custGeom>
            <a:avLst/>
            <a:gdLst>
              <a:gd name="T0" fmla="*/ 0 w 36798"/>
              <a:gd name="T1" fmla="*/ 190749197 h 36746"/>
              <a:gd name="T2" fmla="*/ 911513857 w 36798"/>
              <a:gd name="T3" fmla="*/ 1121125880 h 36746"/>
              <a:gd name="T4" fmla="*/ 452748022 w 36798"/>
              <a:gd name="T5" fmla="*/ 659019447 h 36746"/>
              <a:gd name="T6" fmla="*/ 0 60000 65536"/>
              <a:gd name="T7" fmla="*/ 0 60000 65536"/>
              <a:gd name="T8" fmla="*/ 0 60000 65536"/>
              <a:gd name="T9" fmla="*/ 0 w 36798"/>
              <a:gd name="T10" fmla="*/ 0 h 36746"/>
              <a:gd name="T11" fmla="*/ 36798 w 36798"/>
              <a:gd name="T12" fmla="*/ 36746 h 3674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6798" h="36746" fill="none" extrusionOk="0">
                <a:moveTo>
                  <a:pt x="-1" y="6251"/>
                </a:moveTo>
                <a:cubicBezTo>
                  <a:pt x="4044" y="2246"/>
                  <a:pt x="9506" y="-1"/>
                  <a:pt x="15198" y="-1"/>
                </a:cubicBezTo>
                <a:cubicBezTo>
                  <a:pt x="27127" y="0"/>
                  <a:pt x="36798" y="9670"/>
                  <a:pt x="36798" y="21600"/>
                </a:cubicBezTo>
                <a:cubicBezTo>
                  <a:pt x="36798" y="27266"/>
                  <a:pt x="34571" y="32706"/>
                  <a:pt x="30597" y="36745"/>
                </a:cubicBezTo>
              </a:path>
              <a:path w="36798" h="36746" stroke="0" extrusionOk="0">
                <a:moveTo>
                  <a:pt x="-1" y="6251"/>
                </a:moveTo>
                <a:cubicBezTo>
                  <a:pt x="4044" y="2246"/>
                  <a:pt x="9506" y="-1"/>
                  <a:pt x="15198" y="-1"/>
                </a:cubicBezTo>
                <a:cubicBezTo>
                  <a:pt x="27127" y="0"/>
                  <a:pt x="36798" y="9670"/>
                  <a:pt x="36798" y="21600"/>
                </a:cubicBezTo>
                <a:cubicBezTo>
                  <a:pt x="36798" y="27266"/>
                  <a:pt x="34571" y="32706"/>
                  <a:pt x="30597" y="36745"/>
                </a:cubicBezTo>
                <a:lnTo>
                  <a:pt x="15198" y="21600"/>
                </a:lnTo>
                <a:close/>
              </a:path>
            </a:pathLst>
          </a:custGeom>
          <a:solidFill>
            <a:srgbClr val="FFBEDE"/>
          </a:solidFill>
          <a:ln w="9525">
            <a:solidFill>
              <a:srgbClr val="CC0099"/>
            </a:solidFill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1" name="Oval 11"/>
          <p:cNvSpPr>
            <a:spLocks noChangeArrowheads="1"/>
          </p:cNvSpPr>
          <p:nvPr/>
        </p:nvSpPr>
        <p:spPr bwMode="auto">
          <a:xfrm>
            <a:off x="5410200" y="3687763"/>
            <a:ext cx="1665288" cy="1666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Oval 6"/>
          <p:cNvSpPr>
            <a:spLocks noChangeArrowheads="1"/>
          </p:cNvSpPr>
          <p:nvPr/>
        </p:nvSpPr>
        <p:spPr bwMode="auto">
          <a:xfrm>
            <a:off x="6415088" y="3871913"/>
            <a:ext cx="512762" cy="512762"/>
          </a:xfrm>
          <a:prstGeom prst="ellipse">
            <a:avLst/>
          </a:prstGeom>
          <a:solidFill>
            <a:srgbClr val="FFBEDE"/>
          </a:solidFill>
          <a:ln w="9525">
            <a:solidFill>
              <a:srgbClr val="CC0099"/>
            </a:solidFill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3" name="Text Box 5"/>
          <p:cNvSpPr txBox="1">
            <a:spLocks noChangeArrowheads="1"/>
          </p:cNvSpPr>
          <p:nvPr/>
        </p:nvSpPr>
        <p:spPr bwMode="auto">
          <a:xfrm>
            <a:off x="857250" y="609600"/>
            <a:ext cx="71628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Take a very long insulating rod, radius </a:t>
            </a:r>
            <a:r>
              <a:rPr lang="en-US" sz="2000" i="1" dirty="0"/>
              <a:t>a</a:t>
            </a:r>
            <a:r>
              <a:rPr lang="en-US" sz="2000" dirty="0"/>
              <a:t>=0.05m and charge density</a:t>
            </a:r>
            <a:r>
              <a:rPr lang="en-US" sz="2000" dirty="0" smtClean="0"/>
              <a:t> </a:t>
            </a:r>
            <a:r>
              <a:rPr lang="el-GR" sz="2000" dirty="0" smtClean="0">
                <a:latin typeface="Symbol" charset="2"/>
              </a:rPr>
              <a:t>ρ</a:t>
            </a:r>
            <a:r>
              <a:rPr lang="en-US" sz="2000" dirty="0" smtClean="0"/>
              <a:t>=</a:t>
            </a:r>
            <a:r>
              <a:rPr lang="en-US" sz="2000" dirty="0"/>
              <a:t>60</a:t>
            </a:r>
            <a:r>
              <a:rPr lang="en-US" sz="2000" dirty="0">
                <a:latin typeface="Symbol" charset="2"/>
              </a:rPr>
              <a:t>m</a:t>
            </a:r>
            <a:r>
              <a:rPr lang="en-US" sz="2000" dirty="0"/>
              <a:t>C/m</a:t>
            </a:r>
            <a:r>
              <a:rPr lang="en-US" sz="2000" baseline="30000" dirty="0"/>
              <a:t>3</a:t>
            </a:r>
            <a:r>
              <a:rPr lang="en-US" sz="2000" dirty="0"/>
              <a:t>,  surrounded by a conducting hollow cylinder of inner radius </a:t>
            </a:r>
            <a:r>
              <a:rPr lang="en-US" sz="2000" i="1" dirty="0" err="1"/>
              <a:t>b</a:t>
            </a:r>
            <a:r>
              <a:rPr lang="en-US" dirty="0"/>
              <a:t>=0.10m</a:t>
            </a:r>
            <a:r>
              <a:rPr lang="en-US" sz="2000" dirty="0"/>
              <a:t> and outer radius </a:t>
            </a:r>
            <a:r>
              <a:rPr lang="en-US" sz="2000" i="1" dirty="0" err="1"/>
              <a:t>c</a:t>
            </a:r>
            <a:r>
              <a:rPr lang="en-US" dirty="0"/>
              <a:t>=0.15m</a:t>
            </a:r>
            <a:r>
              <a:rPr lang="en-US" sz="2000" dirty="0" smtClean="0"/>
              <a:t>.</a:t>
            </a:r>
          </a:p>
          <a:p>
            <a:pPr>
              <a:spcBef>
                <a:spcPct val="50000"/>
              </a:spcBef>
            </a:pPr>
            <a:r>
              <a:rPr lang="en-US" sz="2000" dirty="0"/>
              <a:t>What is the magnitude of </a:t>
            </a:r>
            <a:r>
              <a:rPr lang="en-US" sz="2000" i="1" dirty="0"/>
              <a:t>E</a:t>
            </a:r>
            <a:r>
              <a:rPr lang="en-US" sz="2000" dirty="0"/>
              <a:t> at</a:t>
            </a:r>
            <a:r>
              <a:rPr lang="en-US" sz="2000" dirty="0" smtClean="0"/>
              <a:t> </a:t>
            </a:r>
            <a:r>
              <a:rPr lang="en-US" sz="2000" i="1" dirty="0" err="1" smtClean="0"/>
              <a:t>b</a:t>
            </a:r>
            <a:r>
              <a:rPr lang="en-US" sz="2000" dirty="0" smtClean="0"/>
              <a:t> </a:t>
            </a:r>
            <a:r>
              <a:rPr lang="en-US" sz="2000" dirty="0"/>
              <a:t>&lt; </a:t>
            </a:r>
            <a:r>
              <a:rPr lang="en-US" sz="2000" i="1" dirty="0" err="1"/>
              <a:t>r</a:t>
            </a:r>
            <a:r>
              <a:rPr lang="en-US" sz="2000" dirty="0"/>
              <a:t> &lt;</a:t>
            </a:r>
            <a:r>
              <a:rPr lang="en-US" sz="2000" dirty="0" smtClean="0"/>
              <a:t> </a:t>
            </a:r>
            <a:r>
              <a:rPr lang="en-US" sz="2000" i="1" dirty="0" err="1" smtClean="0"/>
              <a:t>c</a:t>
            </a:r>
            <a:r>
              <a:rPr lang="en-US" sz="2000" dirty="0" smtClean="0"/>
              <a:t>?</a:t>
            </a:r>
            <a:endParaRPr lang="en-US" sz="2000" dirty="0"/>
          </a:p>
        </p:txBody>
      </p:sp>
      <p:sp>
        <p:nvSpPr>
          <p:cNvPr id="13324" name="Oval 6"/>
          <p:cNvSpPr>
            <a:spLocks noChangeArrowheads="1"/>
          </p:cNvSpPr>
          <p:nvPr/>
        </p:nvSpPr>
        <p:spPr bwMode="auto">
          <a:xfrm>
            <a:off x="5986463" y="4265613"/>
            <a:ext cx="512762" cy="5127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5" name="Line 8"/>
          <p:cNvSpPr>
            <a:spLocks noChangeShapeType="1"/>
          </p:cNvSpPr>
          <p:nvPr/>
        </p:nvSpPr>
        <p:spPr bwMode="auto">
          <a:xfrm flipV="1">
            <a:off x="6054725" y="3930650"/>
            <a:ext cx="444500" cy="414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6" name="Line 9"/>
          <p:cNvSpPr>
            <a:spLocks noChangeShapeType="1"/>
          </p:cNvSpPr>
          <p:nvPr/>
        </p:nvSpPr>
        <p:spPr bwMode="auto">
          <a:xfrm flipV="1">
            <a:off x="6430963" y="4333875"/>
            <a:ext cx="388937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7" name="Oval 10"/>
          <p:cNvSpPr>
            <a:spLocks noChangeArrowheads="1"/>
          </p:cNvSpPr>
          <p:nvPr/>
        </p:nvSpPr>
        <p:spPr bwMode="auto">
          <a:xfrm>
            <a:off x="5634038" y="3913188"/>
            <a:ext cx="1217612" cy="121761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8" name="Line 12"/>
          <p:cNvSpPr>
            <a:spLocks noChangeShapeType="1"/>
          </p:cNvSpPr>
          <p:nvPr/>
        </p:nvSpPr>
        <p:spPr bwMode="auto">
          <a:xfrm flipV="1">
            <a:off x="5675313" y="2667000"/>
            <a:ext cx="1336675" cy="1241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9" name="Line 13"/>
          <p:cNvSpPr>
            <a:spLocks noChangeShapeType="1"/>
          </p:cNvSpPr>
          <p:nvPr/>
        </p:nvSpPr>
        <p:spPr bwMode="auto">
          <a:xfrm flipV="1">
            <a:off x="6856413" y="3805238"/>
            <a:ext cx="1373187" cy="127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30" name="Line 14"/>
          <p:cNvSpPr>
            <a:spLocks noChangeShapeType="1"/>
          </p:cNvSpPr>
          <p:nvPr/>
        </p:nvSpPr>
        <p:spPr bwMode="auto">
          <a:xfrm flipV="1">
            <a:off x="6499225" y="3516313"/>
            <a:ext cx="444500" cy="4143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31" name="Line 15"/>
          <p:cNvSpPr>
            <a:spLocks noChangeShapeType="1"/>
          </p:cNvSpPr>
          <p:nvPr/>
        </p:nvSpPr>
        <p:spPr bwMode="auto">
          <a:xfrm flipV="1">
            <a:off x="6819900" y="3921125"/>
            <a:ext cx="444500" cy="4127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3314" name="Object 2"/>
          <p:cNvGraphicFramePr>
            <a:graphicFrameLocks noChangeAspect="1"/>
          </p:cNvGraphicFramePr>
          <p:nvPr/>
        </p:nvGraphicFramePr>
        <p:xfrm>
          <a:off x="1591734" y="2286000"/>
          <a:ext cx="13970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6" name="Equation" r:id="rId3" imgW="1396800" imgH="380880" progId="Equation.DSMT4">
                  <p:embed/>
                </p:oleObj>
              </mc:Choice>
              <mc:Fallback>
                <p:oleObj name="Equation" r:id="rId3" imgW="1396800" imgH="3808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1734" y="2286000"/>
                        <a:ext cx="13970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5" name="Object 3"/>
          <p:cNvGraphicFramePr>
            <a:graphicFrameLocks noChangeAspect="1"/>
          </p:cNvGraphicFramePr>
          <p:nvPr/>
        </p:nvGraphicFramePr>
        <p:xfrm>
          <a:off x="1263650" y="3244850"/>
          <a:ext cx="31750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7" name="Equation" r:id="rId5" imgW="3175000" imgH="520700" progId="Equation.DSMT4">
                  <p:embed/>
                </p:oleObj>
              </mc:Choice>
              <mc:Fallback>
                <p:oleObj name="Equation" r:id="rId5" imgW="3175000" imgH="5207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3650" y="3244850"/>
                        <a:ext cx="3175000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4" name="Group 33"/>
          <p:cNvGrpSpPr/>
          <p:nvPr/>
        </p:nvGrpSpPr>
        <p:grpSpPr>
          <a:xfrm>
            <a:off x="5884863" y="3070225"/>
            <a:ext cx="1041400" cy="1058863"/>
            <a:chOff x="5884863" y="3070225"/>
            <a:chExt cx="1041400" cy="1058863"/>
          </a:xfrm>
        </p:grpSpPr>
        <p:sp>
          <p:nvSpPr>
            <p:cNvPr id="13333" name="Line 41"/>
            <p:cNvSpPr>
              <a:spLocks noChangeShapeType="1"/>
            </p:cNvSpPr>
            <p:nvPr/>
          </p:nvSpPr>
          <p:spPr bwMode="auto">
            <a:xfrm flipV="1">
              <a:off x="5884863" y="3094038"/>
              <a:ext cx="431800" cy="415925"/>
            </a:xfrm>
            <a:prstGeom prst="line">
              <a:avLst/>
            </a:prstGeom>
            <a:noFill/>
            <a:ln w="9525">
              <a:solidFill>
                <a:srgbClr val="CC0099"/>
              </a:solidFill>
              <a:round/>
              <a:headEnd type="triangle" w="med" len="med"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34" name="Text Box 42"/>
            <p:cNvSpPr txBox="1">
              <a:spLocks noChangeArrowheads="1"/>
            </p:cNvSpPr>
            <p:nvPr/>
          </p:nvSpPr>
          <p:spPr bwMode="auto">
            <a:xfrm>
              <a:off x="5924550" y="3070225"/>
              <a:ext cx="123825" cy="273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1">
                  <a:solidFill>
                    <a:srgbClr val="CC0099"/>
                  </a:solidFill>
                  <a:latin typeface="Times New Roman" charset="0"/>
                </a:rPr>
                <a:t>h</a:t>
              </a:r>
            </a:p>
          </p:txBody>
        </p:sp>
        <p:sp>
          <p:nvSpPr>
            <p:cNvPr id="13335" name="Line 43"/>
            <p:cNvSpPr>
              <a:spLocks noChangeAspect="1" noChangeShapeType="1"/>
            </p:cNvSpPr>
            <p:nvPr/>
          </p:nvSpPr>
          <p:spPr bwMode="auto">
            <a:xfrm flipV="1">
              <a:off x="6661150" y="3460750"/>
              <a:ext cx="201613" cy="668338"/>
            </a:xfrm>
            <a:prstGeom prst="line">
              <a:avLst/>
            </a:prstGeom>
            <a:noFill/>
            <a:ln w="9525">
              <a:solidFill>
                <a:srgbClr val="CC0099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36" name="Text Box 46"/>
            <p:cNvSpPr txBox="1">
              <a:spLocks noChangeArrowheads="1"/>
            </p:cNvSpPr>
            <p:nvPr/>
          </p:nvSpPr>
          <p:spPr bwMode="auto">
            <a:xfrm flipH="1">
              <a:off x="6819900" y="3538538"/>
              <a:ext cx="106363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1" dirty="0" err="1">
                  <a:solidFill>
                    <a:srgbClr val="CC0099"/>
                  </a:solidFill>
                  <a:latin typeface="Times New Roman" charset="0"/>
                </a:rPr>
                <a:t>r</a:t>
              </a:r>
              <a:endParaRPr lang="en-US" i="1" dirty="0">
                <a:solidFill>
                  <a:srgbClr val="CC0099"/>
                </a:solidFill>
                <a:latin typeface="Times New Roman" charset="0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6219825" y="3240088"/>
            <a:ext cx="1409700" cy="1335087"/>
            <a:chOff x="6219825" y="3240088"/>
            <a:chExt cx="1409700" cy="1335087"/>
          </a:xfrm>
        </p:grpSpPr>
        <p:sp>
          <p:nvSpPr>
            <p:cNvPr id="13337" name="Arc 22"/>
            <p:cNvSpPr>
              <a:spLocks/>
            </p:cNvSpPr>
            <p:nvPr/>
          </p:nvSpPr>
          <p:spPr bwMode="auto">
            <a:xfrm>
              <a:off x="6432550" y="3240088"/>
              <a:ext cx="1196975" cy="1125537"/>
            </a:xfrm>
            <a:custGeom>
              <a:avLst/>
              <a:gdLst>
                <a:gd name="T0" fmla="*/ 0 w 37736"/>
                <a:gd name="T1" fmla="*/ 240 h 37502"/>
                <a:gd name="T2" fmla="*/ 1270 w 37736"/>
                <a:gd name="T3" fmla="*/ 1321 h 37502"/>
                <a:gd name="T4" fmla="*/ 667 w 37736"/>
                <a:gd name="T5" fmla="*/ 751 h 37502"/>
                <a:gd name="T6" fmla="*/ 0 60000 65536"/>
                <a:gd name="T7" fmla="*/ 0 60000 65536"/>
                <a:gd name="T8" fmla="*/ 0 60000 65536"/>
                <a:gd name="T9" fmla="*/ 0 w 37736"/>
                <a:gd name="T10" fmla="*/ 0 h 37502"/>
                <a:gd name="T11" fmla="*/ 37736 w 37736"/>
                <a:gd name="T12" fmla="*/ 37502 h 3750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736" h="37502" fill="none" extrusionOk="0">
                  <a:moveTo>
                    <a:pt x="-1" y="7240"/>
                  </a:moveTo>
                  <a:cubicBezTo>
                    <a:pt x="4098" y="2634"/>
                    <a:pt x="9970" y="-1"/>
                    <a:pt x="16136" y="-1"/>
                  </a:cubicBezTo>
                  <a:cubicBezTo>
                    <a:pt x="28065" y="0"/>
                    <a:pt x="37736" y="9670"/>
                    <a:pt x="37736" y="21600"/>
                  </a:cubicBezTo>
                  <a:cubicBezTo>
                    <a:pt x="37736" y="27644"/>
                    <a:pt x="35203" y="33411"/>
                    <a:pt x="30754" y="37502"/>
                  </a:cubicBezTo>
                </a:path>
                <a:path w="37736" h="37502" stroke="0" extrusionOk="0">
                  <a:moveTo>
                    <a:pt x="-1" y="7240"/>
                  </a:moveTo>
                  <a:cubicBezTo>
                    <a:pt x="4098" y="2634"/>
                    <a:pt x="9970" y="-1"/>
                    <a:pt x="16136" y="-1"/>
                  </a:cubicBezTo>
                  <a:cubicBezTo>
                    <a:pt x="28065" y="0"/>
                    <a:pt x="37736" y="9670"/>
                    <a:pt x="37736" y="21600"/>
                  </a:cubicBezTo>
                  <a:cubicBezTo>
                    <a:pt x="37736" y="27644"/>
                    <a:pt x="35203" y="33411"/>
                    <a:pt x="30754" y="37502"/>
                  </a:cubicBezTo>
                  <a:lnTo>
                    <a:pt x="16136" y="21600"/>
                  </a:lnTo>
                  <a:close/>
                </a:path>
              </a:pathLst>
            </a:custGeom>
            <a:noFill/>
            <a:ln w="9525">
              <a:solidFill>
                <a:srgbClr val="CC0099"/>
              </a:solidFill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38" name="Line 24"/>
            <p:cNvSpPr>
              <a:spLocks noChangeShapeType="1"/>
            </p:cNvSpPr>
            <p:nvPr/>
          </p:nvSpPr>
          <p:spPr bwMode="auto">
            <a:xfrm flipV="1">
              <a:off x="6219825" y="3419475"/>
              <a:ext cx="246063" cy="230188"/>
            </a:xfrm>
            <a:prstGeom prst="line">
              <a:avLst/>
            </a:prstGeom>
            <a:noFill/>
            <a:ln w="9525">
              <a:solidFill>
                <a:srgbClr val="CC0099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39" name="Line 26"/>
            <p:cNvSpPr>
              <a:spLocks noChangeShapeType="1"/>
            </p:cNvSpPr>
            <p:nvPr/>
          </p:nvSpPr>
          <p:spPr bwMode="auto">
            <a:xfrm flipV="1">
              <a:off x="7183438" y="4344988"/>
              <a:ext cx="247650" cy="230187"/>
            </a:xfrm>
            <a:prstGeom prst="line">
              <a:avLst/>
            </a:prstGeom>
            <a:noFill/>
            <a:ln w="9525">
              <a:solidFill>
                <a:srgbClr val="CC0099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aphicFrame>
        <p:nvGraphicFramePr>
          <p:cNvPr id="2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9780913"/>
              </p:ext>
            </p:extLst>
          </p:nvPr>
        </p:nvGraphicFramePr>
        <p:xfrm>
          <a:off x="5181600" y="2081213"/>
          <a:ext cx="1063625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8" name="Equation" r:id="rId7" imgW="1028700" imgH="342900" progId="Equation.3">
                  <p:embed/>
                </p:oleObj>
              </mc:Choice>
              <mc:Fallback>
                <p:oleObj name="Equation" r:id="rId7" imgW="1028700" imgH="3429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2081213"/>
                        <a:ext cx="1063625" cy="354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2" name="Group 31"/>
          <p:cNvGrpSpPr/>
          <p:nvPr/>
        </p:nvGrpSpPr>
        <p:grpSpPr>
          <a:xfrm>
            <a:off x="1230313" y="4202113"/>
            <a:ext cx="3835400" cy="1812925"/>
            <a:chOff x="1230313" y="4202113"/>
            <a:chExt cx="3835400" cy="1812925"/>
          </a:xfrm>
        </p:grpSpPr>
        <p:graphicFrame>
          <p:nvGraphicFramePr>
            <p:cNvPr id="13317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17262003"/>
                </p:ext>
              </p:extLst>
            </p:nvPr>
          </p:nvGraphicFramePr>
          <p:xfrm>
            <a:off x="1230313" y="5354638"/>
            <a:ext cx="3835400" cy="660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659" name="Equation" r:id="rId9" imgW="3835400" imgH="660400" progId="Equation.3">
                    <p:embed/>
                  </p:oleObj>
                </mc:Choice>
                <mc:Fallback>
                  <p:oleObj name="Equation" r:id="rId9" imgW="3835400" imgH="66040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30313" y="5354638"/>
                          <a:ext cx="3835400" cy="660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" name="Object 3"/>
            <p:cNvGraphicFramePr>
              <a:graphicFrameLocks noChangeAspect="1"/>
            </p:cNvGraphicFramePr>
            <p:nvPr/>
          </p:nvGraphicFramePr>
          <p:xfrm>
            <a:off x="1706034" y="4202113"/>
            <a:ext cx="1282700" cy="787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660" name="Equation" r:id="rId11" imgW="1282700" imgH="787400" progId="Equation.DSMT4">
                    <p:embed/>
                  </p:oleObj>
                </mc:Choice>
                <mc:Fallback>
                  <p:oleObj name="Equation" r:id="rId11" imgW="1282700" imgH="787400" progId="Equation.DSMT4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06034" y="4202113"/>
                          <a:ext cx="1282700" cy="787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Group 3"/>
          <p:cNvGrpSpPr/>
          <p:nvPr/>
        </p:nvGrpSpPr>
        <p:grpSpPr>
          <a:xfrm>
            <a:off x="5090583" y="950148"/>
            <a:ext cx="1475787" cy="1091260"/>
            <a:chOff x="5090583" y="950148"/>
            <a:chExt cx="1475787" cy="1091260"/>
          </a:xfrm>
        </p:grpSpPr>
        <p:sp>
          <p:nvSpPr>
            <p:cNvPr id="2" name="Oval 1"/>
            <p:cNvSpPr/>
            <p:nvPr/>
          </p:nvSpPr>
          <p:spPr>
            <a:xfrm>
              <a:off x="5090583" y="950148"/>
              <a:ext cx="1475787" cy="413926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Freeform 2"/>
            <p:cNvSpPr/>
            <p:nvPr/>
          </p:nvSpPr>
          <p:spPr>
            <a:xfrm>
              <a:off x="5926667" y="1307630"/>
              <a:ext cx="504529" cy="733778"/>
            </a:xfrm>
            <a:custGeom>
              <a:avLst/>
              <a:gdLst>
                <a:gd name="connsiteX0" fmla="*/ 291629 w 582473"/>
                <a:gd name="connsiteY0" fmla="*/ 0 h 771407"/>
                <a:gd name="connsiteX1" fmla="*/ 573851 w 582473"/>
                <a:gd name="connsiteY1" fmla="*/ 498592 h 771407"/>
                <a:gd name="connsiteX2" fmla="*/ 0 w 582473"/>
                <a:gd name="connsiteY2" fmla="*/ 771407 h 771407"/>
                <a:gd name="connsiteX0" fmla="*/ 291629 w 433822"/>
                <a:gd name="connsiteY0" fmla="*/ 0 h 771407"/>
                <a:gd name="connsiteX1" fmla="*/ 404518 w 433822"/>
                <a:gd name="connsiteY1" fmla="*/ 376296 h 771407"/>
                <a:gd name="connsiteX2" fmla="*/ 0 w 433822"/>
                <a:gd name="connsiteY2" fmla="*/ 771407 h 771407"/>
                <a:gd name="connsiteX0" fmla="*/ 357481 w 504529"/>
                <a:gd name="connsiteY0" fmla="*/ 0 h 733778"/>
                <a:gd name="connsiteX1" fmla="*/ 470370 w 504529"/>
                <a:gd name="connsiteY1" fmla="*/ 376296 h 733778"/>
                <a:gd name="connsiteX2" fmla="*/ 0 w 504529"/>
                <a:gd name="connsiteY2" fmla="*/ 733778 h 733778"/>
                <a:gd name="connsiteX0" fmla="*/ 358129 w 505177"/>
                <a:gd name="connsiteY0" fmla="*/ 0 h 733778"/>
                <a:gd name="connsiteX1" fmla="*/ 471018 w 505177"/>
                <a:gd name="connsiteY1" fmla="*/ 376296 h 733778"/>
                <a:gd name="connsiteX2" fmla="*/ 648 w 505177"/>
                <a:gd name="connsiteY2" fmla="*/ 733778 h 733778"/>
                <a:gd name="connsiteX0" fmla="*/ 357481 w 504529"/>
                <a:gd name="connsiteY0" fmla="*/ 0 h 733778"/>
                <a:gd name="connsiteX1" fmla="*/ 470370 w 504529"/>
                <a:gd name="connsiteY1" fmla="*/ 376296 h 733778"/>
                <a:gd name="connsiteX2" fmla="*/ 0 w 504529"/>
                <a:gd name="connsiteY2" fmla="*/ 733778 h 733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04529" h="733778">
                  <a:moveTo>
                    <a:pt x="357481" y="0"/>
                  </a:moveTo>
                  <a:cubicBezTo>
                    <a:pt x="522894" y="185012"/>
                    <a:pt x="529950" y="254000"/>
                    <a:pt x="470370" y="376296"/>
                  </a:cubicBezTo>
                  <a:cubicBezTo>
                    <a:pt x="410790" y="498592"/>
                    <a:pt x="224994" y="388839"/>
                    <a:pt x="0" y="733778"/>
                  </a:cubicBezTo>
                </a:path>
              </a:pathLst>
            </a:custGeom>
            <a:ln>
              <a:solidFill>
                <a:srgbClr val="FF0000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7" grpId="0" animBg="1"/>
      <p:bldP spid="2077" grpId="1" animBg="1"/>
      <p:bldP spid="30" grpId="0" animBg="1"/>
      <p:bldP spid="2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7" name="Arc 19"/>
          <p:cNvSpPr>
            <a:spLocks/>
          </p:cNvSpPr>
          <p:nvPr/>
        </p:nvSpPr>
        <p:spPr bwMode="auto">
          <a:xfrm>
            <a:off x="5429250" y="2960688"/>
            <a:ext cx="2463800" cy="2336800"/>
          </a:xfrm>
          <a:custGeom>
            <a:avLst/>
            <a:gdLst>
              <a:gd name="T0" fmla="*/ 58620076 w 43200"/>
              <a:gd name="T1" fmla="*/ 2147483647 h 43200"/>
              <a:gd name="T2" fmla="*/ 2147483647 w 43200"/>
              <a:gd name="T3" fmla="*/ 2147483647 h 43200"/>
              <a:gd name="T4" fmla="*/ 2147483647 w 43200"/>
              <a:gd name="T5" fmla="*/ 2147483647 h 43200"/>
              <a:gd name="T6" fmla="*/ 0 60000 65536"/>
              <a:gd name="T7" fmla="*/ 0 60000 65536"/>
              <a:gd name="T8" fmla="*/ 0 60000 65536"/>
              <a:gd name="T9" fmla="*/ 0 w 43200"/>
              <a:gd name="T10" fmla="*/ 0 h 43200"/>
              <a:gd name="T11" fmla="*/ 43200 w 43200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43200" fill="none" extrusionOk="0">
                <a:moveTo>
                  <a:pt x="316" y="25281"/>
                </a:moveTo>
                <a:cubicBezTo>
                  <a:pt x="105" y="24065"/>
                  <a:pt x="0" y="22834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33529"/>
                  <a:pt x="33529" y="43200"/>
                  <a:pt x="21600" y="43200"/>
                </a:cubicBezTo>
                <a:cubicBezTo>
                  <a:pt x="21339" y="43199"/>
                  <a:pt x="21079" y="43195"/>
                  <a:pt x="20820" y="43185"/>
                </a:cubicBezTo>
              </a:path>
              <a:path w="43200" h="43200" stroke="0" extrusionOk="0">
                <a:moveTo>
                  <a:pt x="316" y="25281"/>
                </a:moveTo>
                <a:cubicBezTo>
                  <a:pt x="105" y="24065"/>
                  <a:pt x="0" y="22834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33529"/>
                  <a:pt x="33529" y="43200"/>
                  <a:pt x="21600" y="43200"/>
                </a:cubicBezTo>
                <a:cubicBezTo>
                  <a:pt x="21339" y="43199"/>
                  <a:pt x="21079" y="43195"/>
                  <a:pt x="20820" y="43185"/>
                </a:cubicBezTo>
                <a:lnTo>
                  <a:pt x="21600" y="21600"/>
                </a:lnTo>
                <a:close/>
              </a:path>
            </a:pathLst>
          </a:custGeom>
          <a:solidFill>
            <a:srgbClr val="FF66CC"/>
          </a:solidFill>
          <a:ln w="9525">
            <a:solidFill>
              <a:srgbClr val="CC0099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77" name="Arc 29"/>
          <p:cNvSpPr>
            <a:spLocks noChangeAspect="1"/>
          </p:cNvSpPr>
          <p:nvPr/>
        </p:nvSpPr>
        <p:spPr bwMode="auto">
          <a:xfrm>
            <a:off x="6088063" y="3298825"/>
            <a:ext cx="1408112" cy="1417638"/>
          </a:xfrm>
          <a:custGeom>
            <a:avLst/>
            <a:gdLst>
              <a:gd name="T0" fmla="*/ 0 w 36798"/>
              <a:gd name="T1" fmla="*/ 358991573 h 36746"/>
              <a:gd name="T2" fmla="*/ 1714481209 w 36798"/>
              <a:gd name="T3" fmla="*/ 2109968133 h 36746"/>
              <a:gd name="T4" fmla="*/ 851581121 w 36798"/>
              <a:gd name="T5" fmla="*/ 1240280013 h 36746"/>
              <a:gd name="T6" fmla="*/ 0 60000 65536"/>
              <a:gd name="T7" fmla="*/ 0 60000 65536"/>
              <a:gd name="T8" fmla="*/ 0 60000 65536"/>
              <a:gd name="T9" fmla="*/ 0 w 36798"/>
              <a:gd name="T10" fmla="*/ 0 h 36746"/>
              <a:gd name="T11" fmla="*/ 36798 w 36798"/>
              <a:gd name="T12" fmla="*/ 36746 h 3674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6798" h="36746" fill="none" extrusionOk="0">
                <a:moveTo>
                  <a:pt x="-1" y="6251"/>
                </a:moveTo>
                <a:cubicBezTo>
                  <a:pt x="4044" y="2246"/>
                  <a:pt x="9506" y="-1"/>
                  <a:pt x="15198" y="-1"/>
                </a:cubicBezTo>
                <a:cubicBezTo>
                  <a:pt x="27127" y="0"/>
                  <a:pt x="36798" y="9670"/>
                  <a:pt x="36798" y="21600"/>
                </a:cubicBezTo>
                <a:cubicBezTo>
                  <a:pt x="36798" y="27266"/>
                  <a:pt x="34571" y="32706"/>
                  <a:pt x="30597" y="36745"/>
                </a:cubicBezTo>
              </a:path>
              <a:path w="36798" h="36746" stroke="0" extrusionOk="0">
                <a:moveTo>
                  <a:pt x="-1" y="6251"/>
                </a:moveTo>
                <a:cubicBezTo>
                  <a:pt x="4044" y="2246"/>
                  <a:pt x="9506" y="-1"/>
                  <a:pt x="15198" y="-1"/>
                </a:cubicBezTo>
                <a:cubicBezTo>
                  <a:pt x="27127" y="0"/>
                  <a:pt x="36798" y="9670"/>
                  <a:pt x="36798" y="21600"/>
                </a:cubicBezTo>
                <a:cubicBezTo>
                  <a:pt x="36798" y="27266"/>
                  <a:pt x="34571" y="32706"/>
                  <a:pt x="30597" y="36745"/>
                </a:cubicBezTo>
                <a:lnTo>
                  <a:pt x="15198" y="21600"/>
                </a:lnTo>
                <a:close/>
              </a:path>
            </a:pathLst>
          </a:custGeom>
          <a:solidFill>
            <a:srgbClr val="FFBEDE"/>
          </a:solidFill>
          <a:ln w="9525">
            <a:solidFill>
              <a:srgbClr val="CC0099"/>
            </a:solidFill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4" name="Freeform 31"/>
          <p:cNvSpPr>
            <a:spLocks/>
          </p:cNvSpPr>
          <p:nvPr/>
        </p:nvSpPr>
        <p:spPr bwMode="auto">
          <a:xfrm>
            <a:off x="5722938" y="3538538"/>
            <a:ext cx="1535112" cy="1514475"/>
          </a:xfrm>
          <a:custGeom>
            <a:avLst/>
            <a:gdLst>
              <a:gd name="T0" fmla="*/ 2147483647 w 967"/>
              <a:gd name="T1" fmla="*/ 1859875313 h 954"/>
              <a:gd name="T2" fmla="*/ 1847273136 w 967"/>
              <a:gd name="T3" fmla="*/ 2147483647 h 954"/>
              <a:gd name="T4" fmla="*/ 0 w 967"/>
              <a:gd name="T5" fmla="*/ 511592513 h 954"/>
              <a:gd name="T6" fmla="*/ 561993867 w 967"/>
              <a:gd name="T7" fmla="*/ 0 h 954"/>
              <a:gd name="T8" fmla="*/ 0 60000 65536"/>
              <a:gd name="T9" fmla="*/ 0 60000 65536"/>
              <a:gd name="T10" fmla="*/ 0 60000 65536"/>
              <a:gd name="T11" fmla="*/ 0 60000 65536"/>
              <a:gd name="T12" fmla="*/ 0 w 967"/>
              <a:gd name="T13" fmla="*/ 0 h 954"/>
              <a:gd name="T14" fmla="*/ 967 w 967"/>
              <a:gd name="T15" fmla="*/ 954 h 95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67" h="954">
                <a:moveTo>
                  <a:pt x="967" y="738"/>
                </a:moveTo>
                <a:lnTo>
                  <a:pt x="733" y="954"/>
                </a:lnTo>
                <a:lnTo>
                  <a:pt x="0" y="203"/>
                </a:lnTo>
                <a:lnTo>
                  <a:pt x="223" y="0"/>
                </a:lnTo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Arc 29"/>
          <p:cNvSpPr>
            <a:spLocks noChangeAspect="1"/>
          </p:cNvSpPr>
          <p:nvPr/>
        </p:nvSpPr>
        <p:spPr bwMode="auto">
          <a:xfrm>
            <a:off x="6251575" y="3519488"/>
            <a:ext cx="1027113" cy="1033462"/>
          </a:xfrm>
          <a:custGeom>
            <a:avLst/>
            <a:gdLst>
              <a:gd name="T0" fmla="*/ 0 w 36798"/>
              <a:gd name="T1" fmla="*/ 190749197 h 36746"/>
              <a:gd name="T2" fmla="*/ 911513857 w 36798"/>
              <a:gd name="T3" fmla="*/ 1121125880 h 36746"/>
              <a:gd name="T4" fmla="*/ 452748022 w 36798"/>
              <a:gd name="T5" fmla="*/ 659019447 h 36746"/>
              <a:gd name="T6" fmla="*/ 0 60000 65536"/>
              <a:gd name="T7" fmla="*/ 0 60000 65536"/>
              <a:gd name="T8" fmla="*/ 0 60000 65536"/>
              <a:gd name="T9" fmla="*/ 0 w 36798"/>
              <a:gd name="T10" fmla="*/ 0 h 36746"/>
              <a:gd name="T11" fmla="*/ 36798 w 36798"/>
              <a:gd name="T12" fmla="*/ 36746 h 3674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6798" h="36746" fill="none" extrusionOk="0">
                <a:moveTo>
                  <a:pt x="-1" y="6251"/>
                </a:moveTo>
                <a:cubicBezTo>
                  <a:pt x="4044" y="2246"/>
                  <a:pt x="9506" y="-1"/>
                  <a:pt x="15198" y="-1"/>
                </a:cubicBezTo>
                <a:cubicBezTo>
                  <a:pt x="27127" y="0"/>
                  <a:pt x="36798" y="9670"/>
                  <a:pt x="36798" y="21600"/>
                </a:cubicBezTo>
                <a:cubicBezTo>
                  <a:pt x="36798" y="27266"/>
                  <a:pt x="34571" y="32706"/>
                  <a:pt x="30597" y="36745"/>
                </a:cubicBezTo>
              </a:path>
              <a:path w="36798" h="36746" stroke="0" extrusionOk="0">
                <a:moveTo>
                  <a:pt x="-1" y="6251"/>
                </a:moveTo>
                <a:cubicBezTo>
                  <a:pt x="4044" y="2246"/>
                  <a:pt x="9506" y="-1"/>
                  <a:pt x="15198" y="-1"/>
                </a:cubicBezTo>
                <a:cubicBezTo>
                  <a:pt x="27127" y="0"/>
                  <a:pt x="36798" y="9670"/>
                  <a:pt x="36798" y="21600"/>
                </a:cubicBezTo>
                <a:cubicBezTo>
                  <a:pt x="36798" y="27266"/>
                  <a:pt x="34571" y="32706"/>
                  <a:pt x="30597" y="36745"/>
                </a:cubicBezTo>
                <a:lnTo>
                  <a:pt x="15198" y="21600"/>
                </a:lnTo>
                <a:close/>
              </a:path>
            </a:pathLst>
          </a:custGeom>
          <a:solidFill>
            <a:srgbClr val="FFBEDE"/>
          </a:solidFill>
          <a:ln w="9525">
            <a:solidFill>
              <a:srgbClr val="CC0099"/>
            </a:solidFill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6" name="Oval 11"/>
          <p:cNvSpPr>
            <a:spLocks noChangeArrowheads="1"/>
          </p:cNvSpPr>
          <p:nvPr/>
        </p:nvSpPr>
        <p:spPr bwMode="auto">
          <a:xfrm>
            <a:off x="5410200" y="3687763"/>
            <a:ext cx="1665288" cy="1666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Oval 6"/>
          <p:cNvSpPr>
            <a:spLocks noChangeArrowheads="1"/>
          </p:cNvSpPr>
          <p:nvPr/>
        </p:nvSpPr>
        <p:spPr bwMode="auto">
          <a:xfrm>
            <a:off x="6415088" y="3871913"/>
            <a:ext cx="512762" cy="512762"/>
          </a:xfrm>
          <a:prstGeom prst="ellipse">
            <a:avLst/>
          </a:prstGeom>
          <a:solidFill>
            <a:srgbClr val="FFBEDE"/>
          </a:solidFill>
          <a:ln w="9525">
            <a:solidFill>
              <a:srgbClr val="CC0099"/>
            </a:solidFill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8" name="Text Box 5"/>
          <p:cNvSpPr txBox="1">
            <a:spLocks noChangeArrowheads="1"/>
          </p:cNvSpPr>
          <p:nvPr/>
        </p:nvSpPr>
        <p:spPr bwMode="auto">
          <a:xfrm>
            <a:off x="990600" y="609600"/>
            <a:ext cx="71628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Same setup:</a:t>
            </a:r>
            <a:br>
              <a:rPr lang="en-US" sz="2000" dirty="0"/>
            </a:br>
            <a:r>
              <a:rPr lang="en-US" sz="2000" dirty="0"/>
              <a:t>long insulating rod, radius </a:t>
            </a:r>
            <a:r>
              <a:rPr lang="en-US" sz="2000" i="1" dirty="0"/>
              <a:t>a</a:t>
            </a:r>
            <a:r>
              <a:rPr lang="en-US" sz="2000" dirty="0"/>
              <a:t>=0.05m,</a:t>
            </a:r>
            <a:r>
              <a:rPr lang="en-US" sz="2000" dirty="0" smtClean="0"/>
              <a:t> </a:t>
            </a:r>
            <a:r>
              <a:rPr lang="el-GR" sz="2000" dirty="0" smtClean="0">
                <a:latin typeface="Symbol" charset="2"/>
              </a:rPr>
              <a:t>ρ</a:t>
            </a:r>
            <a:r>
              <a:rPr lang="en-US" sz="2000" dirty="0" smtClean="0"/>
              <a:t>=</a:t>
            </a:r>
            <a:r>
              <a:rPr lang="en-US" sz="2000" dirty="0"/>
              <a:t>60</a:t>
            </a:r>
            <a:r>
              <a:rPr lang="en-US" sz="2000" dirty="0">
                <a:latin typeface="Symbol" charset="2"/>
              </a:rPr>
              <a:t>m</a:t>
            </a:r>
            <a:r>
              <a:rPr lang="en-US" sz="2000" dirty="0"/>
              <a:t>C/m</a:t>
            </a:r>
            <a:r>
              <a:rPr lang="en-US" sz="2000" baseline="30000" dirty="0"/>
              <a:t>3</a:t>
            </a:r>
            <a:br>
              <a:rPr lang="en-US" sz="2000" baseline="30000" dirty="0"/>
            </a:br>
            <a:r>
              <a:rPr lang="en-US" sz="2000" dirty="0"/>
              <a:t>conducting pipe inner and outer radius </a:t>
            </a:r>
            <a:r>
              <a:rPr lang="en-US" sz="2000" i="1" dirty="0"/>
              <a:t>b</a:t>
            </a:r>
            <a:r>
              <a:rPr lang="en-US" sz="2000" dirty="0"/>
              <a:t>=0.10m, </a:t>
            </a:r>
            <a:r>
              <a:rPr lang="en-US" sz="2000" i="1" dirty="0"/>
              <a:t>c</a:t>
            </a:r>
            <a:r>
              <a:rPr lang="en-US" sz="2000" dirty="0"/>
              <a:t>=0.15m</a:t>
            </a:r>
            <a:r>
              <a:rPr lang="en-US" sz="2000" dirty="0" smtClean="0"/>
              <a:t>,</a:t>
            </a:r>
            <a:br>
              <a:rPr lang="en-US" sz="2000" dirty="0" smtClean="0"/>
            </a:br>
            <a:r>
              <a:rPr lang="en-US" sz="2000" dirty="0" smtClean="0"/>
              <a:t>        </a:t>
            </a:r>
            <a:r>
              <a:rPr lang="en-US" sz="2000" b="1" dirty="0" smtClean="0"/>
              <a:t>but now with charge</a:t>
            </a:r>
            <a:r>
              <a:rPr lang="el-GR" sz="2000" b="1" dirty="0" smtClean="0">
                <a:latin typeface="Symbol" charset="2"/>
              </a:rPr>
              <a:t> λ</a:t>
            </a:r>
            <a:r>
              <a:rPr lang="en-US" sz="2000" b="1" dirty="0" smtClean="0"/>
              <a:t>=</a:t>
            </a:r>
            <a:r>
              <a:rPr lang="en-US" sz="2000" b="1" dirty="0"/>
              <a:t>15</a:t>
            </a:r>
            <a:r>
              <a:rPr lang="en-US" sz="2000" b="1" dirty="0">
                <a:latin typeface="Symbol" charset="2"/>
              </a:rPr>
              <a:t>m</a:t>
            </a:r>
            <a:r>
              <a:rPr lang="en-US" sz="2000" b="1" dirty="0"/>
              <a:t>C/m.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What is the magnitude of </a:t>
            </a:r>
            <a:r>
              <a:rPr lang="en-US" sz="2000" i="1" dirty="0"/>
              <a:t>E</a:t>
            </a:r>
            <a:r>
              <a:rPr lang="en-US" sz="2000" dirty="0"/>
              <a:t> at </a:t>
            </a:r>
            <a:r>
              <a:rPr lang="en-US" sz="2000" i="1" dirty="0" err="1"/>
              <a:t>r</a:t>
            </a:r>
            <a:r>
              <a:rPr lang="en-US" sz="2000" dirty="0"/>
              <a:t> &gt; </a:t>
            </a:r>
            <a:r>
              <a:rPr lang="en-US" sz="2000" i="1" dirty="0" err="1"/>
              <a:t>c</a:t>
            </a:r>
            <a:r>
              <a:rPr lang="en-US" sz="2000" dirty="0"/>
              <a:t>?</a:t>
            </a:r>
          </a:p>
        </p:txBody>
      </p:sp>
      <p:sp>
        <p:nvSpPr>
          <p:cNvPr id="14349" name="Oval 6"/>
          <p:cNvSpPr>
            <a:spLocks noChangeArrowheads="1"/>
          </p:cNvSpPr>
          <p:nvPr/>
        </p:nvSpPr>
        <p:spPr bwMode="auto">
          <a:xfrm>
            <a:off x="5986463" y="4265613"/>
            <a:ext cx="512762" cy="5127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50" name="Line 8"/>
          <p:cNvSpPr>
            <a:spLocks noChangeShapeType="1"/>
          </p:cNvSpPr>
          <p:nvPr/>
        </p:nvSpPr>
        <p:spPr bwMode="auto">
          <a:xfrm flipV="1">
            <a:off x="6054725" y="3930650"/>
            <a:ext cx="444500" cy="414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51" name="Line 9"/>
          <p:cNvSpPr>
            <a:spLocks noChangeShapeType="1"/>
          </p:cNvSpPr>
          <p:nvPr/>
        </p:nvSpPr>
        <p:spPr bwMode="auto">
          <a:xfrm flipV="1">
            <a:off x="6430963" y="4333875"/>
            <a:ext cx="388937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52" name="Oval 10"/>
          <p:cNvSpPr>
            <a:spLocks noChangeArrowheads="1"/>
          </p:cNvSpPr>
          <p:nvPr/>
        </p:nvSpPr>
        <p:spPr bwMode="auto">
          <a:xfrm>
            <a:off x="5634038" y="3913188"/>
            <a:ext cx="1217612" cy="121761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53" name="Line 12"/>
          <p:cNvSpPr>
            <a:spLocks noChangeShapeType="1"/>
          </p:cNvSpPr>
          <p:nvPr/>
        </p:nvSpPr>
        <p:spPr bwMode="auto">
          <a:xfrm flipV="1">
            <a:off x="5675313" y="2667000"/>
            <a:ext cx="1336675" cy="1241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54" name="Line 13"/>
          <p:cNvSpPr>
            <a:spLocks noChangeShapeType="1"/>
          </p:cNvSpPr>
          <p:nvPr/>
        </p:nvSpPr>
        <p:spPr bwMode="auto">
          <a:xfrm flipV="1">
            <a:off x="6856413" y="3805238"/>
            <a:ext cx="1373187" cy="127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55" name="Line 14"/>
          <p:cNvSpPr>
            <a:spLocks noChangeShapeType="1"/>
          </p:cNvSpPr>
          <p:nvPr/>
        </p:nvSpPr>
        <p:spPr bwMode="auto">
          <a:xfrm flipV="1">
            <a:off x="6499225" y="3516313"/>
            <a:ext cx="444500" cy="4143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56" name="Line 15"/>
          <p:cNvSpPr>
            <a:spLocks noChangeShapeType="1"/>
          </p:cNvSpPr>
          <p:nvPr/>
        </p:nvSpPr>
        <p:spPr bwMode="auto">
          <a:xfrm flipV="1">
            <a:off x="6819900" y="3921125"/>
            <a:ext cx="444500" cy="4127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5768975" y="2581275"/>
            <a:ext cx="2535238" cy="2405063"/>
            <a:chOff x="3638" y="1598"/>
            <a:chExt cx="1597" cy="1515"/>
          </a:xfrm>
        </p:grpSpPr>
        <p:sp>
          <p:nvSpPr>
            <p:cNvPr id="14364" name="Arc 22"/>
            <p:cNvSpPr>
              <a:spLocks/>
            </p:cNvSpPr>
            <p:nvPr/>
          </p:nvSpPr>
          <p:spPr bwMode="auto">
            <a:xfrm>
              <a:off x="3879" y="1598"/>
              <a:ext cx="1356" cy="1278"/>
            </a:xfrm>
            <a:custGeom>
              <a:avLst/>
              <a:gdLst>
                <a:gd name="T0" fmla="*/ 0 w 37736"/>
                <a:gd name="T1" fmla="*/ 0 h 37502"/>
                <a:gd name="T2" fmla="*/ 1 w 37736"/>
                <a:gd name="T3" fmla="*/ 1 h 37502"/>
                <a:gd name="T4" fmla="*/ 1 w 37736"/>
                <a:gd name="T5" fmla="*/ 1 h 37502"/>
                <a:gd name="T6" fmla="*/ 0 60000 65536"/>
                <a:gd name="T7" fmla="*/ 0 60000 65536"/>
                <a:gd name="T8" fmla="*/ 0 60000 65536"/>
                <a:gd name="T9" fmla="*/ 0 w 37736"/>
                <a:gd name="T10" fmla="*/ 0 h 37502"/>
                <a:gd name="T11" fmla="*/ 37736 w 37736"/>
                <a:gd name="T12" fmla="*/ 37502 h 3750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736" h="37502" fill="none" extrusionOk="0">
                  <a:moveTo>
                    <a:pt x="-1" y="7240"/>
                  </a:moveTo>
                  <a:cubicBezTo>
                    <a:pt x="4098" y="2634"/>
                    <a:pt x="9970" y="-1"/>
                    <a:pt x="16136" y="-1"/>
                  </a:cubicBezTo>
                  <a:cubicBezTo>
                    <a:pt x="28065" y="0"/>
                    <a:pt x="37736" y="9670"/>
                    <a:pt x="37736" y="21600"/>
                  </a:cubicBezTo>
                  <a:cubicBezTo>
                    <a:pt x="37736" y="27644"/>
                    <a:pt x="35203" y="33411"/>
                    <a:pt x="30754" y="37502"/>
                  </a:cubicBezTo>
                </a:path>
                <a:path w="37736" h="37502" stroke="0" extrusionOk="0">
                  <a:moveTo>
                    <a:pt x="-1" y="7240"/>
                  </a:moveTo>
                  <a:cubicBezTo>
                    <a:pt x="4098" y="2634"/>
                    <a:pt x="9970" y="-1"/>
                    <a:pt x="16136" y="-1"/>
                  </a:cubicBezTo>
                  <a:cubicBezTo>
                    <a:pt x="28065" y="0"/>
                    <a:pt x="37736" y="9670"/>
                    <a:pt x="37736" y="21600"/>
                  </a:cubicBezTo>
                  <a:cubicBezTo>
                    <a:pt x="37736" y="27644"/>
                    <a:pt x="35203" y="33411"/>
                    <a:pt x="30754" y="37502"/>
                  </a:cubicBezTo>
                  <a:lnTo>
                    <a:pt x="16136" y="21600"/>
                  </a:lnTo>
                  <a:close/>
                </a:path>
              </a:pathLst>
            </a:custGeom>
            <a:noFill/>
            <a:ln w="9525">
              <a:solidFill>
                <a:srgbClr val="CC0099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65" name="Line 24"/>
            <p:cNvSpPr>
              <a:spLocks noChangeShapeType="1"/>
            </p:cNvSpPr>
            <p:nvPr/>
          </p:nvSpPr>
          <p:spPr bwMode="auto">
            <a:xfrm flipV="1">
              <a:off x="3638" y="1802"/>
              <a:ext cx="280" cy="261"/>
            </a:xfrm>
            <a:prstGeom prst="line">
              <a:avLst/>
            </a:prstGeom>
            <a:noFill/>
            <a:ln w="9525">
              <a:solidFill>
                <a:srgbClr val="CC0099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66" name="Line 26"/>
            <p:cNvSpPr>
              <a:spLocks noChangeShapeType="1"/>
            </p:cNvSpPr>
            <p:nvPr/>
          </p:nvSpPr>
          <p:spPr bwMode="auto">
            <a:xfrm flipV="1">
              <a:off x="4730" y="2852"/>
              <a:ext cx="280" cy="261"/>
            </a:xfrm>
            <a:prstGeom prst="line">
              <a:avLst/>
            </a:prstGeom>
            <a:noFill/>
            <a:ln w="9525">
              <a:solidFill>
                <a:srgbClr val="CC0099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2133600" y="2438400"/>
          <a:ext cx="13970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2" name="Equation" r:id="rId3" imgW="1396800" imgH="380880" progId="Equation.DSMT4">
                  <p:embed/>
                </p:oleObj>
              </mc:Choice>
              <mc:Fallback>
                <p:oleObj name="Equation" r:id="rId3" imgW="1396800" imgH="3808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2438400"/>
                        <a:ext cx="13970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40"/>
          <p:cNvGrpSpPr>
            <a:grpSpLocks/>
          </p:cNvGrpSpPr>
          <p:nvPr/>
        </p:nvGrpSpPr>
        <p:grpSpPr bwMode="auto">
          <a:xfrm>
            <a:off x="641350" y="3206750"/>
            <a:ext cx="5461000" cy="2787650"/>
            <a:chOff x="404" y="2020"/>
            <a:chExt cx="3440" cy="1756"/>
          </a:xfrm>
        </p:grpSpPr>
        <p:graphicFrame>
          <p:nvGraphicFramePr>
            <p:cNvPr id="14339" name="Object 3"/>
            <p:cNvGraphicFramePr>
              <a:graphicFrameLocks noChangeAspect="1"/>
            </p:cNvGraphicFramePr>
            <p:nvPr/>
          </p:nvGraphicFramePr>
          <p:xfrm>
            <a:off x="600" y="2020"/>
            <a:ext cx="2392" cy="3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63" name="Equation" r:id="rId5" imgW="3797300" imgH="596900" progId="Equation.DSMT4">
                    <p:embed/>
                  </p:oleObj>
                </mc:Choice>
                <mc:Fallback>
                  <p:oleObj name="Equation" r:id="rId5" imgW="3797300" imgH="596900" progId="Equation.DSMT4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0" y="2020"/>
                          <a:ext cx="2392" cy="3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40" name="Object 4"/>
            <p:cNvGraphicFramePr>
              <a:graphicFrameLocks noChangeAspect="1"/>
            </p:cNvGraphicFramePr>
            <p:nvPr/>
          </p:nvGraphicFramePr>
          <p:xfrm>
            <a:off x="1156" y="2628"/>
            <a:ext cx="1152" cy="5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64" name="Equation" r:id="rId7" imgW="1828800" imgH="889000" progId="Equation.DSMT4">
                    <p:embed/>
                  </p:oleObj>
                </mc:Choice>
                <mc:Fallback>
                  <p:oleObj name="Equation" r:id="rId7" imgW="1828800" imgH="889000" progId="Equation.DSMT4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56" y="2628"/>
                          <a:ext cx="1152" cy="56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41" name="Object 5"/>
            <p:cNvGraphicFramePr>
              <a:graphicFrameLocks noChangeAspect="1"/>
            </p:cNvGraphicFramePr>
            <p:nvPr/>
          </p:nvGraphicFramePr>
          <p:xfrm>
            <a:off x="404" y="3352"/>
            <a:ext cx="3440" cy="4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65" name="Equation" r:id="rId9" imgW="5461000" imgH="673100" progId="Equation.DSMT4">
                    <p:embed/>
                  </p:oleObj>
                </mc:Choice>
                <mc:Fallback>
                  <p:oleObj name="Equation" r:id="rId9" imgW="5461000" imgH="673100" progId="Equation.DSMT4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4" y="3352"/>
                          <a:ext cx="3440" cy="42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Group 32"/>
          <p:cNvGrpSpPr>
            <a:grpSpLocks/>
          </p:cNvGrpSpPr>
          <p:nvPr/>
        </p:nvGrpSpPr>
        <p:grpSpPr bwMode="auto">
          <a:xfrm>
            <a:off x="5630863" y="2838450"/>
            <a:ext cx="1362075" cy="1290638"/>
            <a:chOff x="5630863" y="2838450"/>
            <a:chExt cx="1362478" cy="1290956"/>
          </a:xfrm>
        </p:grpSpPr>
        <p:sp>
          <p:nvSpPr>
            <p:cNvPr id="14360" name="Line 41"/>
            <p:cNvSpPr>
              <a:spLocks noChangeShapeType="1"/>
            </p:cNvSpPr>
            <p:nvPr/>
          </p:nvSpPr>
          <p:spPr bwMode="auto">
            <a:xfrm flipV="1">
              <a:off x="5668963" y="2886075"/>
              <a:ext cx="431800" cy="415925"/>
            </a:xfrm>
            <a:prstGeom prst="line">
              <a:avLst/>
            </a:prstGeom>
            <a:noFill/>
            <a:ln w="9525">
              <a:solidFill>
                <a:srgbClr val="CC0099"/>
              </a:solidFill>
              <a:round/>
              <a:headEnd type="triangle" w="med" len="med"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61" name="Text Box 42"/>
            <p:cNvSpPr txBox="1">
              <a:spLocks noChangeArrowheads="1"/>
            </p:cNvSpPr>
            <p:nvPr/>
          </p:nvSpPr>
          <p:spPr bwMode="auto">
            <a:xfrm>
              <a:off x="5630863" y="2838450"/>
              <a:ext cx="125413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1">
                  <a:solidFill>
                    <a:srgbClr val="CC0099"/>
                  </a:solidFill>
                  <a:latin typeface="Times New Roman" charset="0"/>
                </a:rPr>
                <a:t>h</a:t>
              </a:r>
            </a:p>
          </p:txBody>
        </p:sp>
        <p:sp>
          <p:nvSpPr>
            <p:cNvPr id="14362" name="Line 43"/>
            <p:cNvSpPr>
              <a:spLocks noChangeAspect="1" noChangeShapeType="1"/>
            </p:cNvSpPr>
            <p:nvPr/>
          </p:nvSpPr>
          <p:spPr bwMode="auto">
            <a:xfrm flipV="1">
              <a:off x="6661150" y="3032126"/>
              <a:ext cx="332191" cy="1097280"/>
            </a:xfrm>
            <a:prstGeom prst="line">
              <a:avLst/>
            </a:prstGeom>
            <a:noFill/>
            <a:ln w="9525">
              <a:solidFill>
                <a:srgbClr val="CC0099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63" name="Text Box 46"/>
            <p:cNvSpPr txBox="1">
              <a:spLocks noChangeArrowheads="1"/>
            </p:cNvSpPr>
            <p:nvPr/>
          </p:nvSpPr>
          <p:spPr bwMode="auto">
            <a:xfrm flipH="1">
              <a:off x="6819900" y="3538537"/>
              <a:ext cx="10715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1">
                  <a:solidFill>
                    <a:srgbClr val="CC0099"/>
                  </a:solidFill>
                  <a:latin typeface="Times New Roman" charset="0"/>
                </a:rPr>
                <a:t>r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7" grpId="0" animBg="1"/>
      <p:bldP spid="2077" grpId="0" animBg="1"/>
      <p:bldP spid="2077" grpId="1" animBg="1"/>
      <p:bldP spid="30" grpId="0" animBg="1"/>
      <p:bldP spid="29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125</Words>
  <Application>Microsoft Macintosh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Default Design</vt:lpstr>
      <vt:lpstr>Microsoft Equation</vt:lpstr>
      <vt:lpstr>Equation</vt:lpstr>
      <vt:lpstr>PowerPoint Presentation</vt:lpstr>
      <vt:lpstr>PowerPoint Presentation</vt:lpstr>
      <vt:lpstr>PowerPoint Presentation</vt:lpstr>
      <vt:lpstr>PowerPoint Presentation</vt:lpstr>
    </vt:vector>
  </TitlesOfParts>
  <Company>SUNY Geneseo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James McLean</dc:creator>
  <cp:lastModifiedBy>James McLean</cp:lastModifiedBy>
  <cp:revision>16</cp:revision>
  <dcterms:created xsi:type="dcterms:W3CDTF">2010-03-05T04:51:20Z</dcterms:created>
  <dcterms:modified xsi:type="dcterms:W3CDTF">2015-03-11T16:22:21Z</dcterms:modified>
</cp:coreProperties>
</file>