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3" r:id="rId3"/>
    <p:sldId id="264" r:id="rId4"/>
    <p:sldId id="266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05" autoAdjust="0"/>
    <p:restoredTop sz="97143" autoAdjust="0"/>
  </p:normalViewPr>
  <p:slideViewPr>
    <p:cSldViewPr snapToGrid="0" snapToObjects="1">
      <p:cViewPr>
        <p:scale>
          <a:sx n="95" d="100"/>
          <a:sy n="95" d="100"/>
        </p:scale>
        <p:origin x="-1944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4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6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48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3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0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8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9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1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6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73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62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B1331-8D2C-0D40-B13A-89C97C31779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5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269936" y="443047"/>
            <a:ext cx="67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SC Latch Timing Diagram</a:t>
            </a:r>
            <a:endParaRPr lang="en-US" sz="4000" b="1" dirty="0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334250" y="4565649"/>
            <a:ext cx="1250950" cy="1566863"/>
            <a:chOff x="11980" y="8243"/>
            <a:chExt cx="1970" cy="2467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11980" y="8243"/>
              <a:ext cx="1967" cy="2460"/>
              <a:chOff x="11980" y="8243"/>
              <a:chExt cx="1322" cy="1500"/>
            </a:xfrm>
          </p:grpSpPr>
          <p:grpSp>
            <p:nvGrpSpPr>
              <p:cNvPr id="62" name="Group 3"/>
              <p:cNvGrpSpPr>
                <a:grpSpLocks/>
              </p:cNvGrpSpPr>
              <p:nvPr/>
            </p:nvGrpSpPr>
            <p:grpSpPr bwMode="auto">
              <a:xfrm>
                <a:off x="11980" y="8243"/>
                <a:ext cx="440" cy="1500"/>
                <a:chOff x="11980" y="8243"/>
                <a:chExt cx="440" cy="1500"/>
              </a:xfrm>
            </p:grpSpPr>
            <p:sp>
              <p:nvSpPr>
                <p:cNvPr id="75" name="Rectangle 4"/>
                <p:cNvSpPr>
                  <a:spLocks noChangeArrowheads="1"/>
                </p:cNvSpPr>
                <p:nvPr/>
              </p:nvSpPr>
              <p:spPr bwMode="auto">
                <a:xfrm>
                  <a:off x="11980" y="8243"/>
                  <a:ext cx="440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Rectangle 5"/>
                <p:cNvSpPr>
                  <a:spLocks noChangeArrowheads="1"/>
                </p:cNvSpPr>
                <p:nvPr/>
              </p:nvSpPr>
              <p:spPr bwMode="auto">
                <a:xfrm>
                  <a:off x="11980" y="8544"/>
                  <a:ext cx="440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Rectangle 6"/>
                <p:cNvSpPr>
                  <a:spLocks noChangeArrowheads="1"/>
                </p:cNvSpPr>
                <p:nvPr/>
              </p:nvSpPr>
              <p:spPr bwMode="auto">
                <a:xfrm>
                  <a:off x="11980" y="8845"/>
                  <a:ext cx="440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Rectangle 7"/>
                <p:cNvSpPr>
                  <a:spLocks noChangeArrowheads="1"/>
                </p:cNvSpPr>
                <p:nvPr/>
              </p:nvSpPr>
              <p:spPr bwMode="auto">
                <a:xfrm>
                  <a:off x="11980" y="9143"/>
                  <a:ext cx="440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Rectangle 8"/>
                <p:cNvSpPr>
                  <a:spLocks noChangeArrowheads="1"/>
                </p:cNvSpPr>
                <p:nvPr/>
              </p:nvSpPr>
              <p:spPr bwMode="auto">
                <a:xfrm>
                  <a:off x="11980" y="9443"/>
                  <a:ext cx="440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3" name="Group 9"/>
              <p:cNvGrpSpPr>
                <a:grpSpLocks/>
              </p:cNvGrpSpPr>
              <p:nvPr/>
            </p:nvGrpSpPr>
            <p:grpSpPr bwMode="auto">
              <a:xfrm>
                <a:off x="12421" y="8243"/>
                <a:ext cx="440" cy="1500"/>
                <a:chOff x="11980" y="8243"/>
                <a:chExt cx="440" cy="1500"/>
              </a:xfrm>
            </p:grpSpPr>
            <p:sp>
              <p:nvSpPr>
                <p:cNvPr id="70" name="Rectangle 10"/>
                <p:cNvSpPr>
                  <a:spLocks noChangeArrowheads="1"/>
                </p:cNvSpPr>
                <p:nvPr/>
              </p:nvSpPr>
              <p:spPr bwMode="auto">
                <a:xfrm>
                  <a:off x="11980" y="8243"/>
                  <a:ext cx="440" cy="3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Rectangle 11"/>
                <p:cNvSpPr>
                  <a:spLocks noChangeArrowheads="1"/>
                </p:cNvSpPr>
                <p:nvPr/>
              </p:nvSpPr>
              <p:spPr bwMode="auto">
                <a:xfrm>
                  <a:off x="11980" y="8544"/>
                  <a:ext cx="440" cy="3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Rectangle 12"/>
                <p:cNvSpPr>
                  <a:spLocks noChangeArrowheads="1"/>
                </p:cNvSpPr>
                <p:nvPr/>
              </p:nvSpPr>
              <p:spPr bwMode="auto">
                <a:xfrm>
                  <a:off x="11980" y="8845"/>
                  <a:ext cx="440" cy="3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80" y="9143"/>
                  <a:ext cx="440" cy="3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Rectangle 14"/>
                <p:cNvSpPr>
                  <a:spLocks noChangeArrowheads="1"/>
                </p:cNvSpPr>
                <p:nvPr/>
              </p:nvSpPr>
              <p:spPr bwMode="auto">
                <a:xfrm>
                  <a:off x="11980" y="9443"/>
                  <a:ext cx="440" cy="3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4" name="Group 15"/>
              <p:cNvGrpSpPr>
                <a:grpSpLocks/>
              </p:cNvGrpSpPr>
              <p:nvPr/>
            </p:nvGrpSpPr>
            <p:grpSpPr bwMode="auto">
              <a:xfrm>
                <a:off x="12862" y="8243"/>
                <a:ext cx="440" cy="1500"/>
                <a:chOff x="11980" y="8243"/>
                <a:chExt cx="440" cy="1500"/>
              </a:xfrm>
            </p:grpSpPr>
            <p:sp>
              <p:nvSpPr>
                <p:cNvPr id="65" name="Rectangle 16"/>
                <p:cNvSpPr>
                  <a:spLocks noChangeArrowheads="1"/>
                </p:cNvSpPr>
                <p:nvPr/>
              </p:nvSpPr>
              <p:spPr bwMode="auto">
                <a:xfrm>
                  <a:off x="11980" y="8243"/>
                  <a:ext cx="440" cy="3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Rectangle 17"/>
                <p:cNvSpPr>
                  <a:spLocks noChangeArrowheads="1"/>
                </p:cNvSpPr>
                <p:nvPr/>
              </p:nvSpPr>
              <p:spPr bwMode="auto">
                <a:xfrm>
                  <a:off x="11980" y="8544"/>
                  <a:ext cx="440" cy="3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Rectangle 18"/>
                <p:cNvSpPr>
                  <a:spLocks noChangeArrowheads="1"/>
                </p:cNvSpPr>
                <p:nvPr/>
              </p:nvSpPr>
              <p:spPr bwMode="auto">
                <a:xfrm>
                  <a:off x="11980" y="8845"/>
                  <a:ext cx="440" cy="3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Rectangle 19"/>
                <p:cNvSpPr>
                  <a:spLocks noChangeArrowheads="1"/>
                </p:cNvSpPr>
                <p:nvPr/>
              </p:nvSpPr>
              <p:spPr bwMode="auto">
                <a:xfrm>
                  <a:off x="11980" y="9143"/>
                  <a:ext cx="440" cy="3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80" y="9443"/>
                  <a:ext cx="440" cy="3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4" name="Text Box 21"/>
            <p:cNvSpPr txBox="1">
              <a:spLocks noChangeArrowheads="1"/>
            </p:cNvSpPr>
            <p:nvPr/>
          </p:nvSpPr>
          <p:spPr bwMode="auto">
            <a:xfrm>
              <a:off x="12046" y="8258"/>
              <a:ext cx="537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1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rPr>
                <a:t>S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8" name="Text Box 22"/>
            <p:cNvSpPr txBox="1">
              <a:spLocks noChangeArrowheads="1"/>
            </p:cNvSpPr>
            <p:nvPr/>
          </p:nvSpPr>
          <p:spPr bwMode="auto">
            <a:xfrm>
              <a:off x="12713" y="8253"/>
              <a:ext cx="537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1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rPr>
                <a:t>C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9" name="Text Box 23"/>
            <p:cNvSpPr txBox="1">
              <a:spLocks noChangeArrowheads="1"/>
            </p:cNvSpPr>
            <p:nvPr/>
          </p:nvSpPr>
          <p:spPr bwMode="auto">
            <a:xfrm>
              <a:off x="13366" y="8250"/>
              <a:ext cx="537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1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rPr>
                <a:t>Q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60" name="Line 24"/>
            <p:cNvSpPr>
              <a:spLocks noChangeShapeType="1"/>
            </p:cNvSpPr>
            <p:nvPr/>
          </p:nvSpPr>
          <p:spPr bwMode="auto">
            <a:xfrm>
              <a:off x="11985" y="8730"/>
              <a:ext cx="196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25"/>
            <p:cNvSpPr>
              <a:spLocks noChangeShapeType="1"/>
            </p:cNvSpPr>
            <p:nvPr/>
          </p:nvSpPr>
          <p:spPr bwMode="auto">
            <a:xfrm>
              <a:off x="13290" y="8250"/>
              <a:ext cx="0" cy="246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0" name="Text Box 26"/>
          <p:cNvSpPr txBox="1">
            <a:spLocks noChangeArrowheads="1"/>
          </p:cNvSpPr>
          <p:nvPr/>
        </p:nvSpPr>
        <p:spPr bwMode="auto">
          <a:xfrm>
            <a:off x="7377113" y="4151313"/>
            <a:ext cx="112395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Truth Table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81" name="Group 27"/>
          <p:cNvGrpSpPr>
            <a:grpSpLocks/>
          </p:cNvGrpSpPr>
          <p:nvPr/>
        </p:nvGrpSpPr>
        <p:grpSpPr bwMode="auto">
          <a:xfrm>
            <a:off x="7391400" y="2371725"/>
            <a:ext cx="1436688" cy="1228725"/>
            <a:chOff x="5001" y="2865"/>
            <a:chExt cx="2264" cy="1935"/>
          </a:xfrm>
        </p:grpSpPr>
        <p:sp>
          <p:nvSpPr>
            <p:cNvPr id="82" name="Text Box 28"/>
            <p:cNvSpPr txBox="1">
              <a:spLocks noChangeArrowheads="1"/>
            </p:cNvSpPr>
            <p:nvPr/>
          </p:nvSpPr>
          <p:spPr bwMode="auto">
            <a:xfrm>
              <a:off x="5595" y="2865"/>
              <a:ext cx="1320" cy="193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ÇlÇr ñæí©" charset="0"/>
                </a:rPr>
                <a:t>S        Q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ÇlÇr ñæí©" charset="0"/>
                </a:rPr>
                <a:t>  Latch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ÇlÇr ñæí©" charset="0"/>
                </a:rPr>
                <a:t>C       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83" name="Oval 29"/>
            <p:cNvSpPr>
              <a:spLocks noChangeArrowheads="1"/>
            </p:cNvSpPr>
            <p:nvPr/>
          </p:nvSpPr>
          <p:spPr bwMode="auto">
            <a:xfrm>
              <a:off x="5355" y="3045"/>
              <a:ext cx="240" cy="2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30"/>
            <p:cNvSpPr>
              <a:spLocks noChangeArrowheads="1"/>
            </p:cNvSpPr>
            <p:nvPr/>
          </p:nvSpPr>
          <p:spPr bwMode="auto">
            <a:xfrm>
              <a:off x="5355" y="4425"/>
              <a:ext cx="240" cy="2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5" name="Group 31"/>
            <p:cNvGrpSpPr>
              <a:grpSpLocks/>
            </p:cNvGrpSpPr>
            <p:nvPr/>
          </p:nvGrpSpPr>
          <p:grpSpPr bwMode="auto">
            <a:xfrm>
              <a:off x="6913" y="4524"/>
              <a:ext cx="345" cy="43"/>
              <a:chOff x="6898" y="4524"/>
              <a:chExt cx="345" cy="43"/>
            </a:xfrm>
          </p:grpSpPr>
          <p:sp>
            <p:nvSpPr>
              <p:cNvPr id="95" name="Line 32"/>
              <p:cNvSpPr>
                <a:spLocks noChangeShapeType="1"/>
              </p:cNvSpPr>
              <p:nvPr/>
            </p:nvSpPr>
            <p:spPr bwMode="auto">
              <a:xfrm>
                <a:off x="6898" y="4545"/>
                <a:ext cx="3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Oval 33"/>
              <p:cNvSpPr>
                <a:spLocks noChangeArrowheads="1"/>
              </p:cNvSpPr>
              <p:nvPr/>
            </p:nvSpPr>
            <p:spPr bwMode="auto">
              <a:xfrm>
                <a:off x="7200" y="4524"/>
                <a:ext cx="43" cy="43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6" name="Group 34"/>
            <p:cNvGrpSpPr>
              <a:grpSpLocks/>
            </p:cNvGrpSpPr>
            <p:nvPr/>
          </p:nvGrpSpPr>
          <p:grpSpPr bwMode="auto">
            <a:xfrm>
              <a:off x="6920" y="3099"/>
              <a:ext cx="345" cy="43"/>
              <a:chOff x="6898" y="4524"/>
              <a:chExt cx="345" cy="43"/>
            </a:xfrm>
          </p:grpSpPr>
          <p:sp>
            <p:nvSpPr>
              <p:cNvPr id="93" name="Line 35"/>
              <p:cNvSpPr>
                <a:spLocks noChangeShapeType="1"/>
              </p:cNvSpPr>
              <p:nvPr/>
            </p:nvSpPr>
            <p:spPr bwMode="auto">
              <a:xfrm>
                <a:off x="6898" y="4545"/>
                <a:ext cx="3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36"/>
              <p:cNvSpPr>
                <a:spLocks noChangeArrowheads="1"/>
              </p:cNvSpPr>
              <p:nvPr/>
            </p:nvSpPr>
            <p:spPr bwMode="auto">
              <a:xfrm>
                <a:off x="7200" y="4524"/>
                <a:ext cx="43" cy="43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7" name="Group 37"/>
            <p:cNvGrpSpPr>
              <a:grpSpLocks/>
            </p:cNvGrpSpPr>
            <p:nvPr/>
          </p:nvGrpSpPr>
          <p:grpSpPr bwMode="auto">
            <a:xfrm flipH="1">
              <a:off x="5002" y="3145"/>
              <a:ext cx="345" cy="43"/>
              <a:chOff x="6898" y="4524"/>
              <a:chExt cx="345" cy="43"/>
            </a:xfrm>
          </p:grpSpPr>
          <p:sp>
            <p:nvSpPr>
              <p:cNvPr id="91" name="Line 38"/>
              <p:cNvSpPr>
                <a:spLocks noChangeShapeType="1"/>
              </p:cNvSpPr>
              <p:nvPr/>
            </p:nvSpPr>
            <p:spPr bwMode="auto">
              <a:xfrm>
                <a:off x="6898" y="4545"/>
                <a:ext cx="3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Oval 39"/>
              <p:cNvSpPr>
                <a:spLocks noChangeArrowheads="1"/>
              </p:cNvSpPr>
              <p:nvPr/>
            </p:nvSpPr>
            <p:spPr bwMode="auto">
              <a:xfrm>
                <a:off x="7200" y="4524"/>
                <a:ext cx="43" cy="43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8" name="Group 40"/>
            <p:cNvGrpSpPr>
              <a:grpSpLocks/>
            </p:cNvGrpSpPr>
            <p:nvPr/>
          </p:nvGrpSpPr>
          <p:grpSpPr bwMode="auto">
            <a:xfrm flipH="1">
              <a:off x="5001" y="4531"/>
              <a:ext cx="345" cy="43"/>
              <a:chOff x="6898" y="4524"/>
              <a:chExt cx="345" cy="43"/>
            </a:xfrm>
          </p:grpSpPr>
          <p:sp>
            <p:nvSpPr>
              <p:cNvPr id="89" name="Line 41"/>
              <p:cNvSpPr>
                <a:spLocks noChangeShapeType="1"/>
              </p:cNvSpPr>
              <p:nvPr/>
            </p:nvSpPr>
            <p:spPr bwMode="auto">
              <a:xfrm>
                <a:off x="6898" y="4545"/>
                <a:ext cx="3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Oval 42"/>
              <p:cNvSpPr>
                <a:spLocks noChangeArrowheads="1"/>
              </p:cNvSpPr>
              <p:nvPr/>
            </p:nvSpPr>
            <p:spPr bwMode="auto">
              <a:xfrm>
                <a:off x="7200" y="4524"/>
                <a:ext cx="43" cy="43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97" name="Line 43"/>
          <p:cNvSpPr>
            <a:spLocks noChangeShapeType="1"/>
          </p:cNvSpPr>
          <p:nvPr/>
        </p:nvSpPr>
        <p:spPr bwMode="auto">
          <a:xfrm>
            <a:off x="1589088" y="3067050"/>
            <a:ext cx="47910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Line 44"/>
          <p:cNvSpPr>
            <a:spLocks noChangeShapeType="1"/>
          </p:cNvSpPr>
          <p:nvPr/>
        </p:nvSpPr>
        <p:spPr bwMode="auto">
          <a:xfrm>
            <a:off x="1597025" y="2009775"/>
            <a:ext cx="47910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Line 45"/>
          <p:cNvSpPr>
            <a:spLocks noChangeShapeType="1"/>
          </p:cNvSpPr>
          <p:nvPr/>
        </p:nvSpPr>
        <p:spPr bwMode="auto">
          <a:xfrm>
            <a:off x="1617663" y="4421187"/>
            <a:ext cx="47910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Line 46"/>
          <p:cNvSpPr>
            <a:spLocks noChangeShapeType="1"/>
          </p:cNvSpPr>
          <p:nvPr/>
        </p:nvSpPr>
        <p:spPr bwMode="auto">
          <a:xfrm>
            <a:off x="1625600" y="3422650"/>
            <a:ext cx="47910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Line 47"/>
          <p:cNvSpPr>
            <a:spLocks noChangeShapeType="1"/>
          </p:cNvSpPr>
          <p:nvPr/>
        </p:nvSpPr>
        <p:spPr bwMode="auto">
          <a:xfrm>
            <a:off x="2238375" y="1508125"/>
            <a:ext cx="0" cy="41417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Line 48"/>
          <p:cNvSpPr>
            <a:spLocks noChangeShapeType="1"/>
          </p:cNvSpPr>
          <p:nvPr/>
        </p:nvSpPr>
        <p:spPr bwMode="auto">
          <a:xfrm>
            <a:off x="3381375" y="1508125"/>
            <a:ext cx="0" cy="41417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Line 49"/>
          <p:cNvSpPr>
            <a:spLocks noChangeShapeType="1"/>
          </p:cNvSpPr>
          <p:nvPr/>
        </p:nvSpPr>
        <p:spPr bwMode="auto">
          <a:xfrm>
            <a:off x="3851275" y="1508125"/>
            <a:ext cx="0" cy="41417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Line 50"/>
          <p:cNvSpPr>
            <a:spLocks noChangeShapeType="1"/>
          </p:cNvSpPr>
          <p:nvPr/>
        </p:nvSpPr>
        <p:spPr bwMode="auto">
          <a:xfrm>
            <a:off x="2981325" y="1508125"/>
            <a:ext cx="0" cy="41417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Line 51"/>
          <p:cNvSpPr>
            <a:spLocks noChangeShapeType="1"/>
          </p:cNvSpPr>
          <p:nvPr/>
        </p:nvSpPr>
        <p:spPr bwMode="auto">
          <a:xfrm>
            <a:off x="5457825" y="1508125"/>
            <a:ext cx="0" cy="41417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Line 52"/>
          <p:cNvSpPr>
            <a:spLocks noChangeShapeType="1"/>
          </p:cNvSpPr>
          <p:nvPr/>
        </p:nvSpPr>
        <p:spPr bwMode="auto">
          <a:xfrm>
            <a:off x="4964113" y="1508125"/>
            <a:ext cx="0" cy="41417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53"/>
          <p:cNvSpPr>
            <a:spLocks noChangeShapeType="1"/>
          </p:cNvSpPr>
          <p:nvPr/>
        </p:nvSpPr>
        <p:spPr bwMode="auto">
          <a:xfrm>
            <a:off x="5805488" y="1508125"/>
            <a:ext cx="0" cy="41417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Line 54"/>
          <p:cNvSpPr>
            <a:spLocks noChangeShapeType="1"/>
          </p:cNvSpPr>
          <p:nvPr/>
        </p:nvSpPr>
        <p:spPr bwMode="auto">
          <a:xfrm>
            <a:off x="6064250" y="1508125"/>
            <a:ext cx="0" cy="41417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Freeform 55"/>
          <p:cNvSpPr>
            <a:spLocks/>
          </p:cNvSpPr>
          <p:nvPr/>
        </p:nvSpPr>
        <p:spPr bwMode="auto">
          <a:xfrm>
            <a:off x="1584325" y="2001837"/>
            <a:ext cx="4789488" cy="1063625"/>
          </a:xfrm>
          <a:custGeom>
            <a:avLst/>
            <a:gdLst>
              <a:gd name="T0" fmla="*/ 0 w 7543"/>
              <a:gd name="T1" fmla="*/ 3 h 1675"/>
              <a:gd name="T2" fmla="*/ 510 w 7543"/>
              <a:gd name="T3" fmla="*/ 3 h 1675"/>
              <a:gd name="T4" fmla="*/ 2820 w 7543"/>
              <a:gd name="T5" fmla="*/ 0 h 1675"/>
              <a:gd name="T6" fmla="*/ 2828 w 7543"/>
              <a:gd name="T7" fmla="*/ 1675 h 1675"/>
              <a:gd name="T8" fmla="*/ 3570 w 7543"/>
              <a:gd name="T9" fmla="*/ 1675 h 1675"/>
              <a:gd name="T10" fmla="*/ 3569 w 7543"/>
              <a:gd name="T11" fmla="*/ 24 h 1675"/>
              <a:gd name="T12" fmla="*/ 5323 w 7543"/>
              <a:gd name="T13" fmla="*/ 24 h 1675"/>
              <a:gd name="T14" fmla="*/ 5325 w 7543"/>
              <a:gd name="T15" fmla="*/ 1675 h 1675"/>
              <a:gd name="T16" fmla="*/ 6098 w 7543"/>
              <a:gd name="T17" fmla="*/ 1675 h 1675"/>
              <a:gd name="T18" fmla="*/ 6100 w 7543"/>
              <a:gd name="T19" fmla="*/ 0 h 1675"/>
              <a:gd name="T20" fmla="*/ 7543 w 7543"/>
              <a:gd name="T21" fmla="*/ 7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543" h="1675">
                <a:moveTo>
                  <a:pt x="0" y="3"/>
                </a:moveTo>
                <a:lnTo>
                  <a:pt x="510" y="3"/>
                </a:lnTo>
                <a:lnTo>
                  <a:pt x="2820" y="0"/>
                </a:lnTo>
                <a:lnTo>
                  <a:pt x="2828" y="1675"/>
                </a:lnTo>
                <a:lnTo>
                  <a:pt x="3570" y="1675"/>
                </a:lnTo>
                <a:lnTo>
                  <a:pt x="3569" y="24"/>
                </a:lnTo>
                <a:lnTo>
                  <a:pt x="5323" y="24"/>
                </a:lnTo>
                <a:lnTo>
                  <a:pt x="5325" y="1675"/>
                </a:lnTo>
                <a:lnTo>
                  <a:pt x="6098" y="1675"/>
                </a:lnTo>
                <a:lnTo>
                  <a:pt x="6100" y="0"/>
                </a:lnTo>
                <a:lnTo>
                  <a:pt x="7543" y="7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Freeform 56"/>
          <p:cNvSpPr>
            <a:spLocks/>
          </p:cNvSpPr>
          <p:nvPr/>
        </p:nvSpPr>
        <p:spPr bwMode="auto">
          <a:xfrm>
            <a:off x="1628775" y="3419475"/>
            <a:ext cx="4794250" cy="1003300"/>
          </a:xfrm>
          <a:custGeom>
            <a:avLst/>
            <a:gdLst>
              <a:gd name="T0" fmla="*/ 0 w 7550"/>
              <a:gd name="T1" fmla="*/ 5 h 1580"/>
              <a:gd name="T2" fmla="*/ 970 w 7550"/>
              <a:gd name="T3" fmla="*/ 10 h 1580"/>
              <a:gd name="T4" fmla="*/ 970 w 7550"/>
              <a:gd name="T5" fmla="*/ 1560 h 1580"/>
              <a:gd name="T6" fmla="*/ 2130 w 7550"/>
              <a:gd name="T7" fmla="*/ 1560 h 1580"/>
              <a:gd name="T8" fmla="*/ 2130 w 7550"/>
              <a:gd name="T9" fmla="*/ 0 h 1580"/>
              <a:gd name="T10" fmla="*/ 6570 w 7550"/>
              <a:gd name="T11" fmla="*/ 5 h 1580"/>
              <a:gd name="T12" fmla="*/ 6570 w 7550"/>
              <a:gd name="T13" fmla="*/ 1579 h 1580"/>
              <a:gd name="T14" fmla="*/ 6970 w 7550"/>
              <a:gd name="T15" fmla="*/ 1580 h 1580"/>
              <a:gd name="T16" fmla="*/ 6970 w 7550"/>
              <a:gd name="T17" fmla="*/ 20 h 1580"/>
              <a:gd name="T18" fmla="*/ 7550 w 7550"/>
              <a:gd name="T19" fmla="*/ 20 h 1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50" h="1580">
                <a:moveTo>
                  <a:pt x="0" y="5"/>
                </a:moveTo>
                <a:lnTo>
                  <a:pt x="970" y="10"/>
                </a:lnTo>
                <a:lnTo>
                  <a:pt x="970" y="1560"/>
                </a:lnTo>
                <a:lnTo>
                  <a:pt x="2130" y="1560"/>
                </a:lnTo>
                <a:lnTo>
                  <a:pt x="2130" y="0"/>
                </a:lnTo>
                <a:lnTo>
                  <a:pt x="6570" y="5"/>
                </a:lnTo>
                <a:lnTo>
                  <a:pt x="6570" y="1579"/>
                </a:lnTo>
                <a:lnTo>
                  <a:pt x="6970" y="1580"/>
                </a:lnTo>
                <a:lnTo>
                  <a:pt x="6970" y="20"/>
                </a:lnTo>
                <a:lnTo>
                  <a:pt x="7550" y="2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Line 57"/>
          <p:cNvSpPr>
            <a:spLocks noChangeShapeType="1"/>
          </p:cNvSpPr>
          <p:nvPr/>
        </p:nvSpPr>
        <p:spPr bwMode="auto">
          <a:xfrm>
            <a:off x="1636713" y="5732462"/>
            <a:ext cx="47910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Line 58"/>
          <p:cNvSpPr>
            <a:spLocks noChangeShapeType="1"/>
          </p:cNvSpPr>
          <p:nvPr/>
        </p:nvSpPr>
        <p:spPr bwMode="auto">
          <a:xfrm>
            <a:off x="1644650" y="4732337"/>
            <a:ext cx="47910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Text Box 59"/>
          <p:cNvSpPr txBox="1">
            <a:spLocks noChangeArrowheads="1"/>
          </p:cNvSpPr>
          <p:nvPr/>
        </p:nvSpPr>
        <p:spPr bwMode="auto">
          <a:xfrm>
            <a:off x="1397000" y="1814512"/>
            <a:ext cx="257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1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4" name="Text Box 60"/>
          <p:cNvSpPr txBox="1">
            <a:spLocks noChangeArrowheads="1"/>
          </p:cNvSpPr>
          <p:nvPr/>
        </p:nvSpPr>
        <p:spPr bwMode="auto">
          <a:xfrm>
            <a:off x="1387475" y="2919412"/>
            <a:ext cx="257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ÇlÇr ñæí©" charset="0"/>
              </a:rPr>
              <a:t>0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5" name="Text Box 61"/>
          <p:cNvSpPr txBox="1">
            <a:spLocks noChangeArrowheads="1"/>
          </p:cNvSpPr>
          <p:nvPr/>
        </p:nvSpPr>
        <p:spPr bwMode="auto">
          <a:xfrm>
            <a:off x="1397000" y="3275012"/>
            <a:ext cx="257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1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6" name="Text Box 62"/>
          <p:cNvSpPr txBox="1">
            <a:spLocks noChangeArrowheads="1"/>
          </p:cNvSpPr>
          <p:nvPr/>
        </p:nvSpPr>
        <p:spPr bwMode="auto">
          <a:xfrm>
            <a:off x="1387475" y="4262437"/>
            <a:ext cx="257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ÇlÇr ñæí©" charset="0"/>
              </a:rPr>
              <a:t>0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7" name="Text Box 63"/>
          <p:cNvSpPr txBox="1">
            <a:spLocks noChangeArrowheads="1"/>
          </p:cNvSpPr>
          <p:nvPr/>
        </p:nvSpPr>
        <p:spPr bwMode="auto">
          <a:xfrm>
            <a:off x="1397000" y="4595812"/>
            <a:ext cx="257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1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8" name="Text Box 64"/>
          <p:cNvSpPr txBox="1">
            <a:spLocks noChangeArrowheads="1"/>
          </p:cNvSpPr>
          <p:nvPr/>
        </p:nvSpPr>
        <p:spPr bwMode="auto">
          <a:xfrm>
            <a:off x="1387475" y="5584825"/>
            <a:ext cx="257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ÇlÇr ñæí©" charset="0"/>
              </a:rPr>
              <a:t>0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9" name="Text Box 65"/>
          <p:cNvSpPr txBox="1">
            <a:spLocks noChangeArrowheads="1"/>
          </p:cNvSpPr>
          <p:nvPr/>
        </p:nvSpPr>
        <p:spPr bwMode="auto">
          <a:xfrm>
            <a:off x="549275" y="2378075"/>
            <a:ext cx="83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Input S</a:t>
            </a: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0" name="Text Box 66"/>
          <p:cNvSpPr txBox="1">
            <a:spLocks noChangeArrowheads="1"/>
          </p:cNvSpPr>
          <p:nvPr/>
        </p:nvSpPr>
        <p:spPr bwMode="auto">
          <a:xfrm>
            <a:off x="549275" y="3806825"/>
            <a:ext cx="83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Input C</a:t>
            </a: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1" name="Text Box 67"/>
          <p:cNvSpPr txBox="1">
            <a:spLocks noChangeArrowheads="1"/>
          </p:cNvSpPr>
          <p:nvPr/>
        </p:nvSpPr>
        <p:spPr bwMode="auto">
          <a:xfrm>
            <a:off x="396875" y="5083175"/>
            <a:ext cx="9906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Output Q</a:t>
            </a: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2" name="Line 68"/>
          <p:cNvSpPr>
            <a:spLocks noChangeShapeType="1"/>
          </p:cNvSpPr>
          <p:nvPr/>
        </p:nvSpPr>
        <p:spPr bwMode="auto">
          <a:xfrm>
            <a:off x="1660525" y="5732462"/>
            <a:ext cx="5016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39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269936" y="258321"/>
            <a:ext cx="67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Building a SC Flip Flop</a:t>
            </a:r>
            <a:endParaRPr lang="en-US" sz="4000" b="1" dirty="0"/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1112769" y="2092961"/>
            <a:ext cx="6918462" cy="2671952"/>
            <a:chOff x="5148" y="12149"/>
            <a:chExt cx="5888" cy="2355"/>
          </a:xfrm>
        </p:grpSpPr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7175" y="13307"/>
              <a:ext cx="58" cy="5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10385" y="13922"/>
              <a:ext cx="58" cy="5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grpSp>
          <p:nvGrpSpPr>
            <p:cNvPr id="49" name="Group 48"/>
            <p:cNvGrpSpPr>
              <a:grpSpLocks/>
            </p:cNvGrpSpPr>
            <p:nvPr/>
          </p:nvGrpSpPr>
          <p:grpSpPr bwMode="auto">
            <a:xfrm>
              <a:off x="7557" y="12345"/>
              <a:ext cx="2625" cy="555"/>
              <a:chOff x="4177" y="4306"/>
              <a:chExt cx="2625" cy="555"/>
            </a:xfrm>
          </p:grpSpPr>
          <p:grpSp>
            <p:nvGrpSpPr>
              <p:cNvPr id="96" name="Group 95"/>
              <p:cNvGrpSpPr>
                <a:grpSpLocks/>
              </p:cNvGrpSpPr>
              <p:nvPr/>
            </p:nvGrpSpPr>
            <p:grpSpPr bwMode="auto">
              <a:xfrm>
                <a:off x="4177" y="4306"/>
                <a:ext cx="840" cy="555"/>
                <a:chOff x="8962" y="10895"/>
                <a:chExt cx="840" cy="555"/>
              </a:xfrm>
            </p:grpSpPr>
            <p:sp>
              <p:nvSpPr>
                <p:cNvPr id="100" name="AutoShape 2690"/>
                <p:cNvSpPr>
                  <a:spLocks noChangeArrowheads="1"/>
                </p:cNvSpPr>
                <p:nvPr/>
              </p:nvSpPr>
              <p:spPr bwMode="auto">
                <a:xfrm>
                  <a:off x="8962" y="10895"/>
                  <a:ext cx="690" cy="555"/>
                </a:xfrm>
                <a:prstGeom prst="flowChartDelay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01" name="Oval 100"/>
                <p:cNvSpPr>
                  <a:spLocks noChangeArrowheads="1"/>
                </p:cNvSpPr>
                <p:nvPr/>
              </p:nvSpPr>
              <p:spPr bwMode="auto">
                <a:xfrm>
                  <a:off x="9659" y="11101"/>
                  <a:ext cx="143" cy="14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</p:grpSp>
          <p:grpSp>
            <p:nvGrpSpPr>
              <p:cNvPr id="97" name="Group 96"/>
              <p:cNvGrpSpPr>
                <a:grpSpLocks/>
              </p:cNvGrpSpPr>
              <p:nvPr/>
            </p:nvGrpSpPr>
            <p:grpSpPr bwMode="auto">
              <a:xfrm>
                <a:off x="5962" y="4306"/>
                <a:ext cx="840" cy="555"/>
                <a:chOff x="8962" y="10895"/>
                <a:chExt cx="840" cy="555"/>
              </a:xfrm>
            </p:grpSpPr>
            <p:sp>
              <p:nvSpPr>
                <p:cNvPr id="98" name="AutoShape 2693"/>
                <p:cNvSpPr>
                  <a:spLocks noChangeArrowheads="1"/>
                </p:cNvSpPr>
                <p:nvPr/>
              </p:nvSpPr>
              <p:spPr bwMode="auto">
                <a:xfrm>
                  <a:off x="8962" y="10895"/>
                  <a:ext cx="690" cy="555"/>
                </a:xfrm>
                <a:prstGeom prst="flowChartDelay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99" name="Oval 98"/>
                <p:cNvSpPr>
                  <a:spLocks noChangeArrowheads="1"/>
                </p:cNvSpPr>
                <p:nvPr/>
              </p:nvSpPr>
              <p:spPr bwMode="auto">
                <a:xfrm>
                  <a:off x="9659" y="11101"/>
                  <a:ext cx="143" cy="14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</p:grpSp>
        </p:grpSp>
        <p:grpSp>
          <p:nvGrpSpPr>
            <p:cNvPr id="51" name="Group 50"/>
            <p:cNvGrpSpPr>
              <a:grpSpLocks/>
            </p:cNvGrpSpPr>
            <p:nvPr/>
          </p:nvGrpSpPr>
          <p:grpSpPr bwMode="auto">
            <a:xfrm>
              <a:off x="7557" y="13665"/>
              <a:ext cx="2625" cy="555"/>
              <a:chOff x="4417" y="4546"/>
              <a:chExt cx="2625" cy="555"/>
            </a:xfrm>
          </p:grpSpPr>
          <p:grpSp>
            <p:nvGrpSpPr>
              <p:cNvPr id="88" name="Group 87"/>
              <p:cNvGrpSpPr>
                <a:grpSpLocks/>
              </p:cNvGrpSpPr>
              <p:nvPr/>
            </p:nvGrpSpPr>
            <p:grpSpPr bwMode="auto">
              <a:xfrm>
                <a:off x="4417" y="4546"/>
                <a:ext cx="840" cy="555"/>
                <a:chOff x="8962" y="10895"/>
                <a:chExt cx="840" cy="555"/>
              </a:xfrm>
            </p:grpSpPr>
            <p:sp>
              <p:nvSpPr>
                <p:cNvPr id="94" name="AutoShape 2697"/>
                <p:cNvSpPr>
                  <a:spLocks noChangeArrowheads="1"/>
                </p:cNvSpPr>
                <p:nvPr/>
              </p:nvSpPr>
              <p:spPr bwMode="auto">
                <a:xfrm>
                  <a:off x="8962" y="10895"/>
                  <a:ext cx="690" cy="555"/>
                </a:xfrm>
                <a:prstGeom prst="flowChartDelay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95" name="Oval 94"/>
                <p:cNvSpPr>
                  <a:spLocks noChangeArrowheads="1"/>
                </p:cNvSpPr>
                <p:nvPr/>
              </p:nvSpPr>
              <p:spPr bwMode="auto">
                <a:xfrm>
                  <a:off x="9659" y="11101"/>
                  <a:ext cx="143" cy="14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</p:grpSp>
          <p:grpSp>
            <p:nvGrpSpPr>
              <p:cNvPr id="90" name="Group 89"/>
              <p:cNvGrpSpPr>
                <a:grpSpLocks/>
              </p:cNvGrpSpPr>
              <p:nvPr/>
            </p:nvGrpSpPr>
            <p:grpSpPr bwMode="auto">
              <a:xfrm>
                <a:off x="6202" y="4546"/>
                <a:ext cx="840" cy="555"/>
                <a:chOff x="8962" y="10895"/>
                <a:chExt cx="840" cy="555"/>
              </a:xfrm>
            </p:grpSpPr>
            <p:sp>
              <p:nvSpPr>
                <p:cNvPr id="92" name="AutoShape 2700"/>
                <p:cNvSpPr>
                  <a:spLocks noChangeArrowheads="1"/>
                </p:cNvSpPr>
                <p:nvPr/>
              </p:nvSpPr>
              <p:spPr bwMode="auto">
                <a:xfrm>
                  <a:off x="8962" y="10895"/>
                  <a:ext cx="690" cy="555"/>
                </a:xfrm>
                <a:prstGeom prst="flowChartDelay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93" name="Oval 92"/>
                <p:cNvSpPr>
                  <a:spLocks noChangeArrowheads="1"/>
                </p:cNvSpPr>
                <p:nvPr/>
              </p:nvSpPr>
              <p:spPr bwMode="auto">
                <a:xfrm>
                  <a:off x="9659" y="11101"/>
                  <a:ext cx="143" cy="14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</p:grpSp>
        </p:grpSp>
        <p:cxnSp>
          <p:nvCxnSpPr>
            <p:cNvPr id="58" name="Line 2702"/>
            <p:cNvCxnSpPr/>
            <p:nvPr/>
          </p:nvCxnSpPr>
          <p:spPr bwMode="auto">
            <a:xfrm flipH="1">
              <a:off x="5705" y="12434"/>
              <a:ext cx="184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Line 2703"/>
            <p:cNvCxnSpPr/>
            <p:nvPr/>
          </p:nvCxnSpPr>
          <p:spPr bwMode="auto">
            <a:xfrm flipH="1">
              <a:off x="5690" y="14114"/>
              <a:ext cx="184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Line 2704"/>
            <p:cNvCxnSpPr/>
            <p:nvPr/>
          </p:nvCxnSpPr>
          <p:spPr bwMode="auto">
            <a:xfrm>
              <a:off x="8390" y="12629"/>
              <a:ext cx="94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Line 2705"/>
            <p:cNvCxnSpPr/>
            <p:nvPr/>
          </p:nvCxnSpPr>
          <p:spPr bwMode="auto">
            <a:xfrm>
              <a:off x="8405" y="13934"/>
              <a:ext cx="94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7205" y="13229"/>
              <a:ext cx="345" cy="615"/>
            </a:xfrm>
            <a:custGeom>
              <a:avLst/>
              <a:gdLst>
                <a:gd name="T0" fmla="*/ 345 w 345"/>
                <a:gd name="T1" fmla="*/ 615 h 615"/>
                <a:gd name="T2" fmla="*/ 0 w 345"/>
                <a:gd name="T3" fmla="*/ 615 h 615"/>
                <a:gd name="T4" fmla="*/ 0 w 345"/>
                <a:gd name="T5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5" h="615">
                  <a:moveTo>
                    <a:pt x="345" y="615"/>
                  </a:moveTo>
                  <a:lnTo>
                    <a:pt x="0" y="615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 flipV="1">
              <a:off x="7205" y="12704"/>
              <a:ext cx="345" cy="615"/>
            </a:xfrm>
            <a:custGeom>
              <a:avLst/>
              <a:gdLst>
                <a:gd name="T0" fmla="*/ 345 w 345"/>
                <a:gd name="T1" fmla="*/ 615 h 615"/>
                <a:gd name="T2" fmla="*/ 0 w 345"/>
                <a:gd name="T3" fmla="*/ 615 h 615"/>
                <a:gd name="T4" fmla="*/ 0 w 345"/>
                <a:gd name="T5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5" h="615">
                  <a:moveTo>
                    <a:pt x="345" y="615"/>
                  </a:moveTo>
                  <a:lnTo>
                    <a:pt x="0" y="615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cxnSp>
          <p:nvCxnSpPr>
            <p:cNvPr id="69" name="Line 2708"/>
            <p:cNvCxnSpPr/>
            <p:nvPr/>
          </p:nvCxnSpPr>
          <p:spPr bwMode="auto">
            <a:xfrm flipH="1">
              <a:off x="5675" y="13334"/>
              <a:ext cx="15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0" name="Text Box 2709"/>
            <p:cNvSpPr txBox="1">
              <a:spLocks noChangeArrowheads="1"/>
            </p:cNvSpPr>
            <p:nvPr/>
          </p:nvSpPr>
          <p:spPr bwMode="auto">
            <a:xfrm>
              <a:off x="6125" y="13094"/>
              <a:ext cx="840" cy="4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" tIns="9144" rIns="9144" bIns="9144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effectLst/>
                  <a:latin typeface="Times New Roman"/>
                  <a:ea typeface="Times New Roman"/>
                </a:rPr>
                <a:t>Edge Detector</a:t>
              </a:r>
            </a:p>
          </p:txBody>
        </p:sp>
        <p:cxnSp>
          <p:nvCxnSpPr>
            <p:cNvPr id="71" name="Line 2710"/>
            <p:cNvCxnSpPr/>
            <p:nvPr/>
          </p:nvCxnSpPr>
          <p:spPr bwMode="auto">
            <a:xfrm>
              <a:off x="10175" y="13949"/>
              <a:ext cx="78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Line 2711"/>
            <p:cNvCxnSpPr/>
            <p:nvPr/>
          </p:nvCxnSpPr>
          <p:spPr bwMode="auto">
            <a:xfrm>
              <a:off x="10175" y="12614"/>
              <a:ext cx="74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8990" y="12824"/>
              <a:ext cx="1425" cy="1125"/>
            </a:xfrm>
            <a:custGeom>
              <a:avLst/>
              <a:gdLst>
                <a:gd name="T0" fmla="*/ 1425 w 1425"/>
                <a:gd name="T1" fmla="*/ 1125 h 1125"/>
                <a:gd name="T2" fmla="*/ 1425 w 1425"/>
                <a:gd name="T3" fmla="*/ 900 h 1125"/>
                <a:gd name="T4" fmla="*/ 0 w 1425"/>
                <a:gd name="T5" fmla="*/ 285 h 1125"/>
                <a:gd name="T6" fmla="*/ 0 w 1425"/>
                <a:gd name="T7" fmla="*/ 0 h 1125"/>
                <a:gd name="T8" fmla="*/ 345 w 1425"/>
                <a:gd name="T9" fmla="*/ 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5" h="1125">
                  <a:moveTo>
                    <a:pt x="1425" y="1125"/>
                  </a:moveTo>
                  <a:lnTo>
                    <a:pt x="1425" y="900"/>
                  </a:lnTo>
                  <a:lnTo>
                    <a:pt x="0" y="285"/>
                  </a:lnTo>
                  <a:lnTo>
                    <a:pt x="0" y="0"/>
                  </a:lnTo>
                  <a:lnTo>
                    <a:pt x="345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 flipV="1">
              <a:off x="9005" y="12629"/>
              <a:ext cx="1425" cy="1125"/>
            </a:xfrm>
            <a:custGeom>
              <a:avLst/>
              <a:gdLst>
                <a:gd name="T0" fmla="*/ 1425 w 1425"/>
                <a:gd name="T1" fmla="*/ 1125 h 1125"/>
                <a:gd name="T2" fmla="*/ 1425 w 1425"/>
                <a:gd name="T3" fmla="*/ 900 h 1125"/>
                <a:gd name="T4" fmla="*/ 0 w 1425"/>
                <a:gd name="T5" fmla="*/ 285 h 1125"/>
                <a:gd name="T6" fmla="*/ 0 w 1425"/>
                <a:gd name="T7" fmla="*/ 0 h 1125"/>
                <a:gd name="T8" fmla="*/ 345 w 1425"/>
                <a:gd name="T9" fmla="*/ 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5" h="1125">
                  <a:moveTo>
                    <a:pt x="1425" y="1125"/>
                  </a:moveTo>
                  <a:lnTo>
                    <a:pt x="1425" y="900"/>
                  </a:lnTo>
                  <a:lnTo>
                    <a:pt x="0" y="285"/>
                  </a:lnTo>
                  <a:lnTo>
                    <a:pt x="0" y="0"/>
                  </a:lnTo>
                  <a:lnTo>
                    <a:pt x="345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76" name="Text Box 2714"/>
            <p:cNvSpPr txBox="1">
              <a:spLocks noChangeArrowheads="1"/>
            </p:cNvSpPr>
            <p:nvPr/>
          </p:nvSpPr>
          <p:spPr bwMode="auto">
            <a:xfrm>
              <a:off x="5148" y="12293"/>
              <a:ext cx="492" cy="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S</a:t>
              </a:r>
            </a:p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CLK</a:t>
              </a:r>
            </a:p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C</a:t>
              </a:r>
            </a:p>
          </p:txBody>
        </p:sp>
        <p:sp>
          <p:nvSpPr>
            <p:cNvPr id="79" name="Text Box 2715"/>
            <p:cNvSpPr txBox="1">
              <a:spLocks noChangeArrowheads="1"/>
            </p:cNvSpPr>
            <p:nvPr/>
          </p:nvSpPr>
          <p:spPr bwMode="auto">
            <a:xfrm>
              <a:off x="8487" y="12293"/>
              <a:ext cx="838" cy="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SET</a:t>
              </a:r>
            </a:p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CLEAR</a:t>
              </a:r>
            </a:p>
          </p:txBody>
        </p:sp>
        <p:sp>
          <p:nvSpPr>
            <p:cNvPr id="80" name="Text Box 2716"/>
            <p:cNvSpPr txBox="1">
              <a:spLocks noChangeArrowheads="1"/>
            </p:cNvSpPr>
            <p:nvPr/>
          </p:nvSpPr>
          <p:spPr bwMode="auto">
            <a:xfrm>
              <a:off x="10700" y="12377"/>
              <a:ext cx="336" cy="1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effectLst/>
                  <a:latin typeface="Times New Roman"/>
                  <a:ea typeface="Times New Roman"/>
                </a:rPr>
                <a:t>Q</a:t>
              </a:r>
            </a:p>
            <a:p>
              <a:pPr marL="0" marR="0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effectLst/>
                  <a:latin typeface="Times New Roman"/>
                  <a:ea typeface="Times New Roman"/>
                </a:rPr>
                <a:t> </a:t>
              </a:r>
              <a:endParaRPr lang="en-US" sz="2000" dirty="0" smtClean="0">
                <a:effectLst/>
                <a:latin typeface="Times New Roman"/>
                <a:ea typeface="Times New Roman"/>
              </a:endParaRPr>
            </a:p>
            <a:p>
              <a:pPr marL="0" marR="0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 dirty="0">
                <a:latin typeface="Times New Roman"/>
                <a:ea typeface="Times New Roman"/>
              </a:endParaRPr>
            </a:p>
            <a:p>
              <a:pPr marL="0" marR="0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 dirty="0" smtClean="0">
                <a:effectLst/>
                <a:latin typeface="Times New Roman"/>
                <a:ea typeface="Times New Roman"/>
              </a:endParaRPr>
            </a:p>
            <a:p>
              <a:pPr marL="0" marR="0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 dirty="0">
                <a:latin typeface="Times New Roman"/>
                <a:ea typeface="Times New Roman"/>
              </a:endParaRPr>
            </a:p>
            <a:p>
              <a:pPr marL="0" marR="0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 dirty="0">
                <a:effectLst/>
                <a:latin typeface="Times New Roman"/>
                <a:ea typeface="Times New Roman"/>
              </a:endParaRPr>
            </a:p>
            <a:p>
              <a:pPr>
                <a:lnSpc>
                  <a:spcPts val="1600"/>
                </a:lnSpc>
              </a:pPr>
              <a:r>
                <a:rPr lang="en-US" sz="2000" dirty="0" smtClean="0">
                  <a:latin typeface="Times New Roman"/>
                  <a:ea typeface="Times New Roman"/>
                </a:rPr>
                <a:t>Q</a:t>
              </a:r>
              <a:r>
                <a:rPr lang="en-US" sz="2000" dirty="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0385" y="12587"/>
              <a:ext cx="58" cy="5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5900" y="12149"/>
              <a:ext cx="4650" cy="2355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8510" y="12188"/>
              <a:ext cx="2000" cy="22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87" name="Text Box 2720"/>
            <p:cNvSpPr txBox="1">
              <a:spLocks noChangeArrowheads="1"/>
            </p:cNvSpPr>
            <p:nvPr/>
          </p:nvSpPr>
          <p:spPr bwMode="auto">
            <a:xfrm>
              <a:off x="7298" y="13220"/>
              <a:ext cx="720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CLK*</a:t>
              </a:r>
            </a:p>
          </p:txBody>
        </p:sp>
      </p:grpSp>
      <p:cxnSp>
        <p:nvCxnSpPr>
          <p:cNvPr id="102" name="Straight Connector 101"/>
          <p:cNvCxnSpPr/>
          <p:nvPr/>
        </p:nvCxnSpPr>
        <p:spPr>
          <a:xfrm>
            <a:off x="7654673" y="3727833"/>
            <a:ext cx="13415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57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280096" y="258321"/>
            <a:ext cx="67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Building a JK Flip Flop</a:t>
            </a:r>
            <a:endParaRPr lang="en-US" sz="4000" b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662394" y="1544320"/>
            <a:ext cx="7676974" cy="3769360"/>
            <a:chOff x="-68015" y="0"/>
            <a:chExt cx="3670918" cy="1802130"/>
          </a:xfrm>
          <a:extLst>
            <a:ext uri="{0CCBE362-F206-4b92-989A-16890622DB6E}">
              <ma14:wrappingTextBoxFlag xmlns:ma14="http://schemas.microsoft.com/office/mac/drawingml/2011/main"/>
            </a:ext>
          </a:extLst>
        </p:grpSpPr>
        <p:sp>
          <p:nvSpPr>
            <p:cNvPr id="41" name="Text Box 2772"/>
            <p:cNvSpPr txBox="1">
              <a:spLocks noChangeArrowheads="1"/>
            </p:cNvSpPr>
            <p:nvPr/>
          </p:nvSpPr>
          <p:spPr bwMode="auto">
            <a:xfrm>
              <a:off x="-68015" y="365691"/>
              <a:ext cx="1544320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effectLst/>
                  <a:latin typeface="Times New Roman"/>
                  <a:ea typeface="Times New Roman"/>
                </a:rPr>
                <a:t>J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effectLst/>
                  <a:latin typeface="Times New Roman"/>
                  <a:ea typeface="Times New Roman"/>
                </a:rPr>
                <a:t> </a:t>
              </a:r>
              <a:endParaRPr lang="en-US" sz="2000" dirty="0" smtClean="0">
                <a:effectLst/>
                <a:latin typeface="Times New Roman"/>
                <a:ea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endParaRPr lang="en-US" sz="2000" dirty="0">
                <a:effectLst/>
                <a:latin typeface="Times New Roman"/>
                <a:ea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  <a:tabLst>
                  <a:tab pos="2397125" algn="l"/>
                </a:tabLst>
              </a:pPr>
              <a:r>
                <a:rPr lang="en-US" sz="2000" dirty="0" smtClean="0">
                  <a:effectLst/>
                  <a:latin typeface="Times New Roman"/>
                  <a:ea typeface="Times New Roman"/>
                </a:rPr>
                <a:t>CLK	CLK</a:t>
              </a:r>
              <a:r>
                <a:rPr lang="en-US" sz="2000" dirty="0">
                  <a:effectLst/>
                  <a:latin typeface="Times New Roman"/>
                  <a:ea typeface="Times New Roman"/>
                </a:rPr>
                <a:t>*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  <a:tabLst>
                  <a:tab pos="2743200" algn="ctr"/>
                  <a:tab pos="5486400" algn="r"/>
                  <a:tab pos="457200" algn="l"/>
                </a:tabLst>
              </a:pPr>
              <a:r>
                <a:rPr lang="en-US" sz="2000" dirty="0">
                  <a:effectLst/>
                  <a:latin typeface="Times New Roman"/>
                  <a:ea typeface="Times New Roman"/>
                </a:rPr>
                <a:t>K</a:t>
              </a: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306705" y="0"/>
              <a:ext cx="3053385" cy="180213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062990" y="475615"/>
              <a:ext cx="2091616" cy="1148508"/>
            </a:xfrm>
            <a:custGeom>
              <a:avLst/>
              <a:gdLst>
                <a:gd name="T0" fmla="*/ 330 w 3360"/>
                <a:gd name="T1" fmla="*/ 1485 h 1845"/>
                <a:gd name="T2" fmla="*/ 0 w 3360"/>
                <a:gd name="T3" fmla="*/ 1485 h 1845"/>
                <a:gd name="T4" fmla="*/ 0 w 3360"/>
                <a:gd name="T5" fmla="*/ 1845 h 1845"/>
                <a:gd name="T6" fmla="*/ 3360 w 3360"/>
                <a:gd name="T7" fmla="*/ 1845 h 1845"/>
                <a:gd name="T8" fmla="*/ 3360 w 3360"/>
                <a:gd name="T9" fmla="*/ 0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0" h="1845">
                  <a:moveTo>
                    <a:pt x="330" y="1485"/>
                  </a:moveTo>
                  <a:lnTo>
                    <a:pt x="0" y="1485"/>
                  </a:lnTo>
                  <a:lnTo>
                    <a:pt x="0" y="1845"/>
                  </a:lnTo>
                  <a:lnTo>
                    <a:pt x="3360" y="1845"/>
                  </a:lnTo>
                  <a:lnTo>
                    <a:pt x="336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1037590" y="864235"/>
              <a:ext cx="35560" cy="3556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3033395" y="1246505"/>
              <a:ext cx="36105" cy="3610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grpSp>
          <p:nvGrpSpPr>
            <p:cNvPr id="50" name="Group 49"/>
            <p:cNvGrpSpPr>
              <a:grpSpLocks/>
            </p:cNvGrpSpPr>
            <p:nvPr/>
          </p:nvGrpSpPr>
          <p:grpSpPr bwMode="auto">
            <a:xfrm>
              <a:off x="1272540" y="308610"/>
              <a:ext cx="1634075" cy="345486"/>
              <a:chOff x="4177" y="4306"/>
              <a:chExt cx="2625" cy="555"/>
            </a:xfrm>
          </p:grpSpPr>
          <p:grpSp>
            <p:nvGrpSpPr>
              <p:cNvPr id="110" name="Group 109"/>
              <p:cNvGrpSpPr>
                <a:grpSpLocks/>
              </p:cNvGrpSpPr>
              <p:nvPr/>
            </p:nvGrpSpPr>
            <p:grpSpPr bwMode="auto">
              <a:xfrm>
                <a:off x="4177" y="4306"/>
                <a:ext cx="840" cy="555"/>
                <a:chOff x="8962" y="10895"/>
                <a:chExt cx="840" cy="555"/>
              </a:xfrm>
            </p:grpSpPr>
            <p:sp>
              <p:nvSpPr>
                <p:cNvPr id="114" name="AutoShape 2748"/>
                <p:cNvSpPr>
                  <a:spLocks noChangeArrowheads="1"/>
                </p:cNvSpPr>
                <p:nvPr/>
              </p:nvSpPr>
              <p:spPr bwMode="auto">
                <a:xfrm>
                  <a:off x="8962" y="10895"/>
                  <a:ext cx="690" cy="555"/>
                </a:xfrm>
                <a:prstGeom prst="flowChartDelay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15" name="Oval 114"/>
                <p:cNvSpPr>
                  <a:spLocks noChangeArrowheads="1"/>
                </p:cNvSpPr>
                <p:nvPr/>
              </p:nvSpPr>
              <p:spPr bwMode="auto">
                <a:xfrm>
                  <a:off x="9659" y="11101"/>
                  <a:ext cx="143" cy="14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</p:grpSp>
          <p:grpSp>
            <p:nvGrpSpPr>
              <p:cNvPr id="111" name="Group 110"/>
              <p:cNvGrpSpPr>
                <a:grpSpLocks/>
              </p:cNvGrpSpPr>
              <p:nvPr/>
            </p:nvGrpSpPr>
            <p:grpSpPr bwMode="auto">
              <a:xfrm>
                <a:off x="5962" y="4306"/>
                <a:ext cx="840" cy="555"/>
                <a:chOff x="8962" y="10895"/>
                <a:chExt cx="840" cy="555"/>
              </a:xfrm>
            </p:grpSpPr>
            <p:sp>
              <p:nvSpPr>
                <p:cNvPr id="112" name="AutoShape 2751"/>
                <p:cNvSpPr>
                  <a:spLocks noChangeArrowheads="1"/>
                </p:cNvSpPr>
                <p:nvPr/>
              </p:nvSpPr>
              <p:spPr bwMode="auto">
                <a:xfrm>
                  <a:off x="8962" y="10895"/>
                  <a:ext cx="690" cy="555"/>
                </a:xfrm>
                <a:prstGeom prst="flowChartDelay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13" name="Oval 112"/>
                <p:cNvSpPr>
                  <a:spLocks noChangeArrowheads="1"/>
                </p:cNvSpPr>
                <p:nvPr/>
              </p:nvSpPr>
              <p:spPr bwMode="auto">
                <a:xfrm>
                  <a:off x="9659" y="11101"/>
                  <a:ext cx="143" cy="14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</p:grpSp>
        </p:grpSp>
        <p:grpSp>
          <p:nvGrpSpPr>
            <p:cNvPr id="52" name="Group 51"/>
            <p:cNvGrpSpPr>
              <a:grpSpLocks/>
            </p:cNvGrpSpPr>
            <p:nvPr/>
          </p:nvGrpSpPr>
          <p:grpSpPr bwMode="auto">
            <a:xfrm>
              <a:off x="1272540" y="1086485"/>
              <a:ext cx="1634075" cy="345486"/>
              <a:chOff x="4417" y="4546"/>
              <a:chExt cx="2625" cy="555"/>
            </a:xfrm>
          </p:grpSpPr>
          <p:grpSp>
            <p:nvGrpSpPr>
              <p:cNvPr id="104" name="Group 103"/>
              <p:cNvGrpSpPr>
                <a:grpSpLocks/>
              </p:cNvGrpSpPr>
              <p:nvPr/>
            </p:nvGrpSpPr>
            <p:grpSpPr bwMode="auto">
              <a:xfrm>
                <a:off x="4417" y="4546"/>
                <a:ext cx="840" cy="555"/>
                <a:chOff x="8962" y="10895"/>
                <a:chExt cx="840" cy="555"/>
              </a:xfrm>
            </p:grpSpPr>
            <p:sp>
              <p:nvSpPr>
                <p:cNvPr id="108" name="AutoShape 2755"/>
                <p:cNvSpPr>
                  <a:spLocks noChangeArrowheads="1"/>
                </p:cNvSpPr>
                <p:nvPr/>
              </p:nvSpPr>
              <p:spPr bwMode="auto">
                <a:xfrm>
                  <a:off x="8962" y="10895"/>
                  <a:ext cx="690" cy="555"/>
                </a:xfrm>
                <a:prstGeom prst="flowChartDelay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09" name="Oval 108"/>
                <p:cNvSpPr>
                  <a:spLocks noChangeArrowheads="1"/>
                </p:cNvSpPr>
                <p:nvPr/>
              </p:nvSpPr>
              <p:spPr bwMode="auto">
                <a:xfrm>
                  <a:off x="9659" y="11101"/>
                  <a:ext cx="143" cy="14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</p:grpSp>
          <p:grpSp>
            <p:nvGrpSpPr>
              <p:cNvPr id="105" name="Group 104"/>
              <p:cNvGrpSpPr>
                <a:grpSpLocks/>
              </p:cNvGrpSpPr>
              <p:nvPr/>
            </p:nvGrpSpPr>
            <p:grpSpPr bwMode="auto">
              <a:xfrm>
                <a:off x="6202" y="4546"/>
                <a:ext cx="840" cy="555"/>
                <a:chOff x="8962" y="10895"/>
                <a:chExt cx="840" cy="555"/>
              </a:xfrm>
            </p:grpSpPr>
            <p:sp>
              <p:nvSpPr>
                <p:cNvPr id="106" name="AutoShape 2758"/>
                <p:cNvSpPr>
                  <a:spLocks noChangeArrowheads="1"/>
                </p:cNvSpPr>
                <p:nvPr/>
              </p:nvSpPr>
              <p:spPr bwMode="auto">
                <a:xfrm>
                  <a:off x="8962" y="10895"/>
                  <a:ext cx="690" cy="555"/>
                </a:xfrm>
                <a:prstGeom prst="flowChartDelay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07" name="Oval 106"/>
                <p:cNvSpPr>
                  <a:spLocks noChangeArrowheads="1"/>
                </p:cNvSpPr>
                <p:nvPr/>
              </p:nvSpPr>
              <p:spPr bwMode="auto">
                <a:xfrm>
                  <a:off x="9659" y="11101"/>
                  <a:ext cx="143" cy="14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sz="2000"/>
                </a:p>
              </p:txBody>
            </p:sp>
          </p:grpSp>
        </p:grpSp>
        <p:cxnSp>
          <p:nvCxnSpPr>
            <p:cNvPr id="53" name="Line 2760"/>
            <p:cNvCxnSpPr/>
            <p:nvPr/>
          </p:nvCxnSpPr>
          <p:spPr bwMode="auto">
            <a:xfrm flipH="1">
              <a:off x="120015" y="438785"/>
              <a:ext cx="114852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Line 2761"/>
            <p:cNvCxnSpPr/>
            <p:nvPr/>
          </p:nvCxnSpPr>
          <p:spPr bwMode="auto">
            <a:xfrm flipH="1">
              <a:off x="110490" y="1282065"/>
              <a:ext cx="114852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Line 2762"/>
            <p:cNvCxnSpPr/>
            <p:nvPr/>
          </p:nvCxnSpPr>
          <p:spPr bwMode="auto">
            <a:xfrm>
              <a:off x="1791335" y="485140"/>
              <a:ext cx="5882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Line 2763"/>
            <p:cNvCxnSpPr/>
            <p:nvPr/>
          </p:nvCxnSpPr>
          <p:spPr bwMode="auto">
            <a:xfrm>
              <a:off x="1800225" y="1253490"/>
              <a:ext cx="5882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53465" y="814705"/>
              <a:ext cx="214764" cy="382836"/>
            </a:xfrm>
            <a:custGeom>
              <a:avLst/>
              <a:gdLst>
                <a:gd name="T0" fmla="*/ 345 w 345"/>
                <a:gd name="T1" fmla="*/ 615 h 615"/>
                <a:gd name="T2" fmla="*/ 0 w 345"/>
                <a:gd name="T3" fmla="*/ 615 h 615"/>
                <a:gd name="T4" fmla="*/ 0 w 345"/>
                <a:gd name="T5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5" h="615">
                  <a:moveTo>
                    <a:pt x="345" y="615"/>
                  </a:moveTo>
                  <a:lnTo>
                    <a:pt x="0" y="615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 flipV="1">
              <a:off x="1053465" y="532130"/>
              <a:ext cx="214764" cy="382836"/>
            </a:xfrm>
            <a:custGeom>
              <a:avLst/>
              <a:gdLst>
                <a:gd name="T0" fmla="*/ 345 w 345"/>
                <a:gd name="T1" fmla="*/ 615 h 615"/>
                <a:gd name="T2" fmla="*/ 0 w 345"/>
                <a:gd name="T3" fmla="*/ 615 h 615"/>
                <a:gd name="T4" fmla="*/ 0 w 345"/>
                <a:gd name="T5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5" h="615">
                  <a:moveTo>
                    <a:pt x="345" y="615"/>
                  </a:moveTo>
                  <a:lnTo>
                    <a:pt x="0" y="615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cxnSp>
          <p:nvCxnSpPr>
            <p:cNvPr id="63" name="Line 2766"/>
            <p:cNvCxnSpPr/>
            <p:nvPr/>
          </p:nvCxnSpPr>
          <p:spPr bwMode="auto">
            <a:xfrm flipH="1">
              <a:off x="100965" y="880110"/>
              <a:ext cx="95243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" name="Text Box 2767"/>
            <p:cNvSpPr txBox="1">
              <a:spLocks noChangeArrowheads="1"/>
            </p:cNvSpPr>
            <p:nvPr/>
          </p:nvSpPr>
          <p:spPr bwMode="auto">
            <a:xfrm>
              <a:off x="381000" y="721360"/>
              <a:ext cx="522605" cy="3409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" tIns="9144" rIns="9144" bIns="9144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Edge Detector</a:t>
              </a:r>
            </a:p>
          </p:txBody>
        </p:sp>
        <p:cxnSp>
          <p:nvCxnSpPr>
            <p:cNvPr id="65" name="Line 2768"/>
            <p:cNvCxnSpPr/>
            <p:nvPr/>
          </p:nvCxnSpPr>
          <p:spPr bwMode="auto">
            <a:xfrm>
              <a:off x="2902585" y="1263015"/>
              <a:ext cx="70031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Line 2769"/>
            <p:cNvCxnSpPr/>
            <p:nvPr/>
          </p:nvCxnSpPr>
          <p:spPr bwMode="auto">
            <a:xfrm>
              <a:off x="2902585" y="475615"/>
              <a:ext cx="68164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2164715" y="563245"/>
              <a:ext cx="887069" cy="700310"/>
            </a:xfrm>
            <a:custGeom>
              <a:avLst/>
              <a:gdLst>
                <a:gd name="T0" fmla="*/ 1425 w 1425"/>
                <a:gd name="T1" fmla="*/ 1125 h 1125"/>
                <a:gd name="T2" fmla="*/ 1425 w 1425"/>
                <a:gd name="T3" fmla="*/ 900 h 1125"/>
                <a:gd name="T4" fmla="*/ 0 w 1425"/>
                <a:gd name="T5" fmla="*/ 285 h 1125"/>
                <a:gd name="T6" fmla="*/ 0 w 1425"/>
                <a:gd name="T7" fmla="*/ 0 h 1125"/>
                <a:gd name="T8" fmla="*/ 345 w 1425"/>
                <a:gd name="T9" fmla="*/ 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5" h="1125">
                  <a:moveTo>
                    <a:pt x="1425" y="1125"/>
                  </a:moveTo>
                  <a:lnTo>
                    <a:pt x="1425" y="900"/>
                  </a:lnTo>
                  <a:lnTo>
                    <a:pt x="0" y="285"/>
                  </a:lnTo>
                  <a:lnTo>
                    <a:pt x="0" y="0"/>
                  </a:lnTo>
                  <a:lnTo>
                    <a:pt x="345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 flipV="1">
              <a:off x="2174240" y="485140"/>
              <a:ext cx="887069" cy="700310"/>
            </a:xfrm>
            <a:custGeom>
              <a:avLst/>
              <a:gdLst>
                <a:gd name="T0" fmla="*/ 1425 w 1425"/>
                <a:gd name="T1" fmla="*/ 1125 h 1125"/>
                <a:gd name="T2" fmla="*/ 1425 w 1425"/>
                <a:gd name="T3" fmla="*/ 900 h 1125"/>
                <a:gd name="T4" fmla="*/ 0 w 1425"/>
                <a:gd name="T5" fmla="*/ 285 h 1125"/>
                <a:gd name="T6" fmla="*/ 0 w 1425"/>
                <a:gd name="T7" fmla="*/ 0 h 1125"/>
                <a:gd name="T8" fmla="*/ 345 w 1425"/>
                <a:gd name="T9" fmla="*/ 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5" h="1125">
                  <a:moveTo>
                    <a:pt x="1425" y="1125"/>
                  </a:moveTo>
                  <a:lnTo>
                    <a:pt x="1425" y="900"/>
                  </a:lnTo>
                  <a:lnTo>
                    <a:pt x="0" y="285"/>
                  </a:lnTo>
                  <a:lnTo>
                    <a:pt x="0" y="0"/>
                  </a:lnTo>
                  <a:lnTo>
                    <a:pt x="345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82" name="Text Box 2773"/>
            <p:cNvSpPr txBox="1">
              <a:spLocks noChangeArrowheads="1"/>
            </p:cNvSpPr>
            <p:nvPr/>
          </p:nvSpPr>
          <p:spPr bwMode="auto">
            <a:xfrm>
              <a:off x="1854200" y="302895"/>
              <a:ext cx="537210" cy="1209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SET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CLEAR</a:t>
              </a:r>
            </a:p>
          </p:txBody>
        </p:sp>
        <p:sp>
          <p:nvSpPr>
            <p:cNvPr id="84" name="Text Box 2774"/>
            <p:cNvSpPr txBox="1">
              <a:spLocks noChangeArrowheads="1"/>
            </p:cNvSpPr>
            <p:nvPr/>
          </p:nvSpPr>
          <p:spPr bwMode="auto">
            <a:xfrm>
              <a:off x="3431540" y="482600"/>
              <a:ext cx="170815" cy="799465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Q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 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Cambria Math"/>
                  <a:ea typeface="Times New Roman"/>
                </a:rPr>
                <a:t>Q</a:t>
              </a:r>
              <a:endParaRPr lang="en-US" sz="20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3033395" y="459105"/>
              <a:ext cx="36105" cy="3610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3135630" y="459105"/>
              <a:ext cx="36105" cy="3610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3256915" y="1246505"/>
              <a:ext cx="36105" cy="3610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1053465" y="149225"/>
              <a:ext cx="2222342" cy="1157845"/>
            </a:xfrm>
            <a:custGeom>
              <a:avLst/>
              <a:gdLst>
                <a:gd name="T0" fmla="*/ 345 w 3570"/>
                <a:gd name="T1" fmla="*/ 330 h 1860"/>
                <a:gd name="T2" fmla="*/ 0 w 3570"/>
                <a:gd name="T3" fmla="*/ 330 h 1860"/>
                <a:gd name="T4" fmla="*/ 0 w 3570"/>
                <a:gd name="T5" fmla="*/ 0 h 1860"/>
                <a:gd name="T6" fmla="*/ 3570 w 3570"/>
                <a:gd name="T7" fmla="*/ 0 h 1860"/>
                <a:gd name="T8" fmla="*/ 3570 w 3570"/>
                <a:gd name="T9" fmla="*/ 1860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70" h="1860">
                  <a:moveTo>
                    <a:pt x="345" y="330"/>
                  </a:moveTo>
                  <a:lnTo>
                    <a:pt x="0" y="330"/>
                  </a:lnTo>
                  <a:lnTo>
                    <a:pt x="0" y="0"/>
                  </a:lnTo>
                  <a:lnTo>
                    <a:pt x="3570" y="0"/>
                  </a:lnTo>
                  <a:lnTo>
                    <a:pt x="3570" y="186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65490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Line 2806"/>
          <p:cNvCxnSpPr/>
          <p:nvPr/>
        </p:nvCxnSpPr>
        <p:spPr bwMode="auto">
          <a:xfrm>
            <a:off x="7039123" y="4188035"/>
            <a:ext cx="1000771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55"/>
          <p:cNvSpPr txBox="1"/>
          <p:nvPr/>
        </p:nvSpPr>
        <p:spPr>
          <a:xfrm>
            <a:off x="1269936" y="258321"/>
            <a:ext cx="67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Adding Preset &amp; Clear</a:t>
            </a:r>
            <a:endParaRPr lang="en-US" sz="4000" b="1" dirty="0"/>
          </a:p>
        </p:txBody>
      </p:sp>
      <p:sp>
        <p:nvSpPr>
          <p:cNvPr id="76" name="Text Box 2799"/>
          <p:cNvSpPr txBox="1">
            <a:spLocks noChangeArrowheads="1"/>
          </p:cNvSpPr>
          <p:nvPr/>
        </p:nvSpPr>
        <p:spPr bwMode="auto">
          <a:xfrm>
            <a:off x="993670" y="2706119"/>
            <a:ext cx="2535044" cy="192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/>
                <a:ea typeface="Times New Roman"/>
              </a:rPr>
              <a:t>J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/>
                <a:ea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/>
                <a:ea typeface="Times New Roman"/>
              </a:rPr>
              <a:t>CLK                      CLK*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/>
                <a:ea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/>
                <a:ea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/>
                <a:ea typeface="Times New Roman"/>
              </a:rPr>
              <a:t>K</a:t>
            </a:r>
          </a:p>
        </p:txBody>
      </p:sp>
      <p:cxnSp>
        <p:nvCxnSpPr>
          <p:cNvPr id="47" name="Line 2783"/>
          <p:cNvCxnSpPr/>
          <p:nvPr/>
        </p:nvCxnSpPr>
        <p:spPr bwMode="auto">
          <a:xfrm>
            <a:off x="7032772" y="3000807"/>
            <a:ext cx="973551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Line 2784"/>
          <p:cNvCxnSpPr>
            <a:stCxn id="130" idx="6"/>
          </p:cNvCxnSpPr>
          <p:nvPr/>
        </p:nvCxnSpPr>
        <p:spPr bwMode="auto">
          <a:xfrm flipV="1">
            <a:off x="5142831" y="4344323"/>
            <a:ext cx="1150321" cy="235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Line 2785"/>
          <p:cNvCxnSpPr/>
          <p:nvPr/>
        </p:nvCxnSpPr>
        <p:spPr bwMode="auto">
          <a:xfrm>
            <a:off x="4800772" y="2833221"/>
            <a:ext cx="1542439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2645894" y="3628786"/>
            <a:ext cx="51717" cy="5366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58" name="AutoShape 2787"/>
          <p:cNvSpPr>
            <a:spLocks noChangeArrowheads="1"/>
          </p:cNvSpPr>
          <p:nvPr/>
        </p:nvSpPr>
        <p:spPr bwMode="auto">
          <a:xfrm>
            <a:off x="2986138" y="2740954"/>
            <a:ext cx="614254" cy="512174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606743" y="2931137"/>
            <a:ext cx="127024" cy="13181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60" name="AutoShape 2789"/>
          <p:cNvSpPr>
            <a:spLocks noChangeArrowheads="1"/>
          </p:cNvSpPr>
          <p:nvPr/>
        </p:nvSpPr>
        <p:spPr bwMode="auto">
          <a:xfrm>
            <a:off x="2986138" y="3959251"/>
            <a:ext cx="614254" cy="512174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3606743" y="4149434"/>
            <a:ext cx="127024" cy="13181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cxnSp>
        <p:nvCxnSpPr>
          <p:cNvPr id="67" name="Line 2791"/>
          <p:cNvCxnSpPr/>
          <p:nvPr/>
        </p:nvCxnSpPr>
        <p:spPr bwMode="auto">
          <a:xfrm flipH="1">
            <a:off x="1338450" y="2933961"/>
            <a:ext cx="164133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Line 2792"/>
          <p:cNvCxnSpPr/>
          <p:nvPr/>
        </p:nvCxnSpPr>
        <p:spPr bwMode="auto">
          <a:xfrm flipH="1">
            <a:off x="1339358" y="4249232"/>
            <a:ext cx="164133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Line 2793"/>
          <p:cNvCxnSpPr/>
          <p:nvPr/>
        </p:nvCxnSpPr>
        <p:spPr bwMode="auto">
          <a:xfrm>
            <a:off x="3727416" y="3003632"/>
            <a:ext cx="84017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Line 2794"/>
          <p:cNvCxnSpPr/>
          <p:nvPr/>
        </p:nvCxnSpPr>
        <p:spPr bwMode="auto">
          <a:xfrm>
            <a:off x="3740119" y="4207806"/>
            <a:ext cx="50719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Line 2797"/>
          <p:cNvCxnSpPr/>
          <p:nvPr/>
        </p:nvCxnSpPr>
        <p:spPr bwMode="auto">
          <a:xfrm flipH="1">
            <a:off x="1312138" y="3654206"/>
            <a:ext cx="136097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" name="Text Box 2798"/>
          <p:cNvSpPr txBox="1">
            <a:spLocks noChangeArrowheads="1"/>
          </p:cNvSpPr>
          <p:nvPr/>
        </p:nvSpPr>
        <p:spPr bwMode="auto">
          <a:xfrm>
            <a:off x="1712265" y="3432013"/>
            <a:ext cx="746722" cy="527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/>
                <a:ea typeface="Times New Roman"/>
              </a:rPr>
              <a:t>Edge Detector</a:t>
            </a:r>
          </a:p>
        </p:txBody>
      </p:sp>
      <p:sp>
        <p:nvSpPr>
          <p:cNvPr id="80" name="AutoShape 2801"/>
          <p:cNvSpPr>
            <a:spLocks noChangeArrowheads="1"/>
          </p:cNvSpPr>
          <p:nvPr/>
        </p:nvSpPr>
        <p:spPr bwMode="auto">
          <a:xfrm>
            <a:off x="6297845" y="3917825"/>
            <a:ext cx="614254" cy="512174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81" name="Oval 80"/>
          <p:cNvSpPr>
            <a:spLocks noChangeArrowheads="1"/>
          </p:cNvSpPr>
          <p:nvPr/>
        </p:nvSpPr>
        <p:spPr bwMode="auto">
          <a:xfrm>
            <a:off x="6918450" y="4115540"/>
            <a:ext cx="127024" cy="13181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7226031" y="4162237"/>
            <a:ext cx="50810" cy="5366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85" name="AutoShape 2804"/>
          <p:cNvSpPr>
            <a:spLocks noChangeArrowheads="1"/>
          </p:cNvSpPr>
          <p:nvPr/>
        </p:nvSpPr>
        <p:spPr bwMode="auto">
          <a:xfrm>
            <a:off x="6297845" y="2740954"/>
            <a:ext cx="614254" cy="512174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87" name="Oval 86"/>
          <p:cNvSpPr>
            <a:spLocks noChangeArrowheads="1"/>
          </p:cNvSpPr>
          <p:nvPr/>
        </p:nvSpPr>
        <p:spPr bwMode="auto">
          <a:xfrm>
            <a:off x="6918450" y="2927371"/>
            <a:ext cx="127024" cy="13181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93" name="Text Box 2809"/>
          <p:cNvSpPr txBox="1">
            <a:spLocks noChangeArrowheads="1"/>
          </p:cNvSpPr>
          <p:nvPr/>
        </p:nvSpPr>
        <p:spPr bwMode="auto">
          <a:xfrm>
            <a:off x="5285131" y="2826631"/>
            <a:ext cx="470898" cy="31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/>
                <a:ea typeface="Times New Roman"/>
              </a:rPr>
              <a:t> Set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770156" y="2962206"/>
            <a:ext cx="300701" cy="1372702"/>
            <a:chOff x="7619806" y="2957499"/>
            <a:chExt cx="300701" cy="1372702"/>
          </a:xfrm>
        </p:grpSpPr>
        <p:sp>
          <p:nvSpPr>
            <p:cNvPr id="94" name="Text Box 2810"/>
            <p:cNvSpPr txBox="1">
              <a:spLocks noChangeArrowheads="1"/>
            </p:cNvSpPr>
            <p:nvPr/>
          </p:nvSpPr>
          <p:spPr bwMode="auto">
            <a:xfrm>
              <a:off x="7619806" y="2957499"/>
              <a:ext cx="300701" cy="1372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effectLst/>
                  <a:latin typeface="Times New Roman"/>
                  <a:ea typeface="Times New Roman"/>
                </a:rPr>
                <a:t>Q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endParaRPr lang="en-US" sz="2000" dirty="0">
                <a:latin typeface="Times New Roman"/>
                <a:ea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endParaRPr lang="en-US" sz="2000" dirty="0" smtClean="0">
                <a:effectLst/>
                <a:latin typeface="Times New Roman"/>
                <a:ea typeface="Times New Roman"/>
              </a:endParaRPr>
            </a:p>
            <a:p>
              <a:r>
                <a:rPr lang="en-US" sz="2000" dirty="0">
                  <a:latin typeface="Times New Roman"/>
                  <a:ea typeface="Times New Roman"/>
                </a:rPr>
                <a:t>Q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endParaRPr lang="en-US" sz="20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95" name="Line 2811"/>
            <p:cNvCxnSpPr/>
            <p:nvPr/>
          </p:nvCxnSpPr>
          <p:spPr bwMode="auto">
            <a:xfrm>
              <a:off x="7645624" y="3926421"/>
              <a:ext cx="12611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6" name="Oval 95"/>
          <p:cNvSpPr>
            <a:spLocks noChangeArrowheads="1"/>
          </p:cNvSpPr>
          <p:nvPr/>
        </p:nvSpPr>
        <p:spPr bwMode="auto">
          <a:xfrm>
            <a:off x="7239640" y="2968797"/>
            <a:ext cx="50810" cy="5366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97" name="Oval 96"/>
          <p:cNvSpPr>
            <a:spLocks noChangeArrowheads="1"/>
          </p:cNvSpPr>
          <p:nvPr/>
        </p:nvSpPr>
        <p:spPr bwMode="auto">
          <a:xfrm>
            <a:off x="7423878" y="4162051"/>
            <a:ext cx="51717" cy="5366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98" name="Oval 97"/>
          <p:cNvSpPr>
            <a:spLocks noChangeArrowheads="1"/>
          </p:cNvSpPr>
          <p:nvPr/>
        </p:nvSpPr>
        <p:spPr bwMode="auto">
          <a:xfrm>
            <a:off x="7562645" y="2962206"/>
            <a:ext cx="50810" cy="5366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99" name="Text Box 2815"/>
          <p:cNvSpPr txBox="1">
            <a:spLocks noChangeArrowheads="1"/>
          </p:cNvSpPr>
          <p:nvPr/>
        </p:nvSpPr>
        <p:spPr bwMode="auto">
          <a:xfrm>
            <a:off x="5285131" y="3988438"/>
            <a:ext cx="616068" cy="33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/>
                <a:ea typeface="Times New Roman"/>
              </a:rPr>
              <a:t>Clear</a:t>
            </a:r>
          </a:p>
        </p:txBody>
      </p:sp>
      <p:sp>
        <p:nvSpPr>
          <p:cNvPr id="100" name="AutoShape 2816"/>
          <p:cNvSpPr>
            <a:spLocks noChangeArrowheads="1"/>
          </p:cNvSpPr>
          <p:nvPr/>
        </p:nvSpPr>
        <p:spPr bwMode="auto">
          <a:xfrm>
            <a:off x="4247309" y="2571485"/>
            <a:ext cx="614254" cy="512174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101" name="Text Box 2817"/>
          <p:cNvSpPr txBox="1">
            <a:spLocks noChangeArrowheads="1"/>
          </p:cNvSpPr>
          <p:nvPr/>
        </p:nvSpPr>
        <p:spPr bwMode="auto">
          <a:xfrm>
            <a:off x="3712446" y="1789028"/>
            <a:ext cx="951321" cy="33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/>
                <a:ea typeface="Times New Roman"/>
              </a:rPr>
              <a:t>PRESET</a:t>
            </a:r>
          </a:p>
        </p:txBody>
      </p:sp>
      <p:sp>
        <p:nvSpPr>
          <p:cNvPr id="102" name="Text Box 2818"/>
          <p:cNvSpPr txBox="1">
            <a:spLocks noChangeArrowheads="1"/>
          </p:cNvSpPr>
          <p:nvPr/>
        </p:nvSpPr>
        <p:spPr bwMode="auto">
          <a:xfrm>
            <a:off x="3612187" y="5067393"/>
            <a:ext cx="872839" cy="31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/>
                <a:ea typeface="Times New Roman"/>
              </a:rPr>
              <a:t>CLEAR</a:t>
            </a:r>
          </a:p>
        </p:txBody>
      </p:sp>
      <p:sp>
        <p:nvSpPr>
          <p:cNvPr id="117" name="Freeform 116"/>
          <p:cNvSpPr>
            <a:spLocks/>
          </p:cNvSpPr>
          <p:nvPr/>
        </p:nvSpPr>
        <p:spPr bwMode="auto">
          <a:xfrm flipV="1">
            <a:off x="4107582" y="4490255"/>
            <a:ext cx="163317" cy="583728"/>
          </a:xfrm>
          <a:custGeom>
            <a:avLst/>
            <a:gdLst>
              <a:gd name="T0" fmla="*/ 180 w 180"/>
              <a:gd name="T1" fmla="*/ 620 h 620"/>
              <a:gd name="T2" fmla="*/ 0 w 180"/>
              <a:gd name="T3" fmla="*/ 620 h 620"/>
              <a:gd name="T4" fmla="*/ 0 w 180"/>
              <a:gd name="T5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0" h="620">
                <a:moveTo>
                  <a:pt x="180" y="620"/>
                </a:moveTo>
                <a:lnTo>
                  <a:pt x="0" y="62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118" name="Freeform 117"/>
          <p:cNvSpPr>
            <a:spLocks/>
          </p:cNvSpPr>
          <p:nvPr/>
        </p:nvSpPr>
        <p:spPr bwMode="auto">
          <a:xfrm>
            <a:off x="2668577" y="2415196"/>
            <a:ext cx="4777024" cy="1779429"/>
          </a:xfrm>
          <a:custGeom>
            <a:avLst/>
            <a:gdLst>
              <a:gd name="T0" fmla="*/ 5265 w 5265"/>
              <a:gd name="T1" fmla="*/ 1890 h 1890"/>
              <a:gd name="T2" fmla="*/ 5265 w 5265"/>
              <a:gd name="T3" fmla="*/ 0 h 1890"/>
              <a:gd name="T4" fmla="*/ 0 w 5265"/>
              <a:gd name="T5" fmla="*/ 0 h 1890"/>
              <a:gd name="T6" fmla="*/ 0 w 5265"/>
              <a:gd name="T7" fmla="*/ 450 h 1890"/>
              <a:gd name="T8" fmla="*/ 345 w 5265"/>
              <a:gd name="T9" fmla="*/ 450 h 1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65" h="1890">
                <a:moveTo>
                  <a:pt x="5265" y="1890"/>
                </a:moveTo>
                <a:lnTo>
                  <a:pt x="5265" y="0"/>
                </a:lnTo>
                <a:lnTo>
                  <a:pt x="0" y="0"/>
                </a:lnTo>
                <a:lnTo>
                  <a:pt x="0" y="450"/>
                </a:lnTo>
                <a:lnTo>
                  <a:pt x="345" y="45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119" name="Freeform 118"/>
          <p:cNvSpPr>
            <a:spLocks/>
          </p:cNvSpPr>
          <p:nvPr/>
        </p:nvSpPr>
        <p:spPr bwMode="auto">
          <a:xfrm>
            <a:off x="2668577" y="2994217"/>
            <a:ext cx="4913122" cy="1779429"/>
          </a:xfrm>
          <a:custGeom>
            <a:avLst/>
            <a:gdLst>
              <a:gd name="T0" fmla="*/ 5415 w 5415"/>
              <a:gd name="T1" fmla="*/ 0 h 1890"/>
              <a:gd name="T2" fmla="*/ 5415 w 5415"/>
              <a:gd name="T3" fmla="*/ 1890 h 1890"/>
              <a:gd name="T4" fmla="*/ 0 w 5415"/>
              <a:gd name="T5" fmla="*/ 1890 h 1890"/>
              <a:gd name="T6" fmla="*/ 0 w 5415"/>
              <a:gd name="T7" fmla="*/ 1470 h 1890"/>
              <a:gd name="T8" fmla="*/ 345 w 5415"/>
              <a:gd name="T9" fmla="*/ 1470 h 1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5" h="1890">
                <a:moveTo>
                  <a:pt x="5415" y="0"/>
                </a:moveTo>
                <a:lnTo>
                  <a:pt x="5415" y="1890"/>
                </a:lnTo>
                <a:lnTo>
                  <a:pt x="0" y="1890"/>
                </a:lnTo>
                <a:lnTo>
                  <a:pt x="0" y="1470"/>
                </a:lnTo>
                <a:lnTo>
                  <a:pt x="345" y="147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120" name="Rectangle 119"/>
          <p:cNvSpPr>
            <a:spLocks noChangeArrowheads="1"/>
          </p:cNvSpPr>
          <p:nvPr/>
        </p:nvSpPr>
        <p:spPr bwMode="auto">
          <a:xfrm>
            <a:off x="5798821" y="2598788"/>
            <a:ext cx="1578732" cy="1934776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grpSp>
        <p:nvGrpSpPr>
          <p:cNvPr id="121" name="Group 120"/>
          <p:cNvGrpSpPr>
            <a:grpSpLocks/>
          </p:cNvGrpSpPr>
          <p:nvPr/>
        </p:nvGrpSpPr>
        <p:grpSpPr bwMode="auto">
          <a:xfrm>
            <a:off x="4107582" y="4087295"/>
            <a:ext cx="1035249" cy="517823"/>
            <a:chOff x="8685" y="4909"/>
            <a:chExt cx="1141" cy="550"/>
          </a:xfrm>
        </p:grpSpPr>
        <p:sp>
          <p:nvSpPr>
            <p:cNvPr id="124" name="Arc 2825"/>
            <p:cNvSpPr>
              <a:spLocks/>
            </p:cNvSpPr>
            <p:nvPr/>
          </p:nvSpPr>
          <p:spPr bwMode="auto">
            <a:xfrm flipV="1">
              <a:off x="9097" y="4912"/>
              <a:ext cx="580" cy="54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764"/>
                <a:gd name="T1" fmla="*/ 0 h 21600"/>
                <a:gd name="T2" fmla="*/ 18764 w 18764"/>
                <a:gd name="T3" fmla="*/ 10900 h 21600"/>
                <a:gd name="T4" fmla="*/ 0 w 187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64" h="21600" fill="none" extrusionOk="0">
                  <a:moveTo>
                    <a:pt x="0" y="-1"/>
                  </a:moveTo>
                  <a:cubicBezTo>
                    <a:pt x="7758" y="-1"/>
                    <a:pt x="14920" y="4160"/>
                    <a:pt x="18763" y="10900"/>
                  </a:cubicBezTo>
                </a:path>
                <a:path w="18764" h="21600" stroke="0" extrusionOk="0">
                  <a:moveTo>
                    <a:pt x="0" y="-1"/>
                  </a:moveTo>
                  <a:cubicBezTo>
                    <a:pt x="7758" y="-1"/>
                    <a:pt x="14920" y="4160"/>
                    <a:pt x="18763" y="109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125" name="Arc 2826"/>
            <p:cNvSpPr>
              <a:spLocks/>
            </p:cNvSpPr>
            <p:nvPr/>
          </p:nvSpPr>
          <p:spPr bwMode="auto">
            <a:xfrm>
              <a:off x="9097" y="4910"/>
              <a:ext cx="577" cy="54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670"/>
                <a:gd name="T1" fmla="*/ 0 h 21600"/>
                <a:gd name="T2" fmla="*/ 18670 w 18670"/>
                <a:gd name="T3" fmla="*/ 10738 h 21600"/>
                <a:gd name="T4" fmla="*/ 0 w 1867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670" h="21600" fill="none" extrusionOk="0">
                  <a:moveTo>
                    <a:pt x="0" y="-1"/>
                  </a:moveTo>
                  <a:cubicBezTo>
                    <a:pt x="7691" y="-1"/>
                    <a:pt x="14802" y="4089"/>
                    <a:pt x="18670" y="10737"/>
                  </a:cubicBezTo>
                </a:path>
                <a:path w="18670" h="21600" stroke="0" extrusionOk="0">
                  <a:moveTo>
                    <a:pt x="0" y="-1"/>
                  </a:moveTo>
                  <a:cubicBezTo>
                    <a:pt x="7691" y="-1"/>
                    <a:pt x="14802" y="4089"/>
                    <a:pt x="18670" y="1073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126" name="Arc 2827"/>
            <p:cNvSpPr>
              <a:spLocks/>
            </p:cNvSpPr>
            <p:nvPr/>
          </p:nvSpPr>
          <p:spPr bwMode="auto">
            <a:xfrm>
              <a:off x="8685" y="4909"/>
              <a:ext cx="316" cy="277"/>
            </a:xfrm>
            <a:custGeom>
              <a:avLst/>
              <a:gdLst>
                <a:gd name="G0" fmla="+- 0 0 0"/>
                <a:gd name="G1" fmla="+- 17287 0 0"/>
                <a:gd name="G2" fmla="+- 21600 0 0"/>
                <a:gd name="T0" fmla="*/ 12951 w 21600"/>
                <a:gd name="T1" fmla="*/ 0 h 17287"/>
                <a:gd name="T2" fmla="*/ 21600 w 21600"/>
                <a:gd name="T3" fmla="*/ 17287 h 17287"/>
                <a:gd name="T4" fmla="*/ 0 w 21600"/>
                <a:gd name="T5" fmla="*/ 17287 h 17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287" fill="none" extrusionOk="0">
                  <a:moveTo>
                    <a:pt x="12950" y="0"/>
                  </a:moveTo>
                  <a:cubicBezTo>
                    <a:pt x="18395" y="4078"/>
                    <a:pt x="21600" y="10484"/>
                    <a:pt x="21600" y="17287"/>
                  </a:cubicBezTo>
                </a:path>
                <a:path w="21600" h="17287" stroke="0" extrusionOk="0">
                  <a:moveTo>
                    <a:pt x="12950" y="0"/>
                  </a:moveTo>
                  <a:cubicBezTo>
                    <a:pt x="18395" y="4078"/>
                    <a:pt x="21600" y="10484"/>
                    <a:pt x="21600" y="17287"/>
                  </a:cubicBezTo>
                  <a:lnTo>
                    <a:pt x="0" y="1728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127" name="Arc 2828"/>
            <p:cNvSpPr>
              <a:spLocks/>
            </p:cNvSpPr>
            <p:nvPr/>
          </p:nvSpPr>
          <p:spPr bwMode="auto">
            <a:xfrm flipV="1">
              <a:off x="8685" y="5178"/>
              <a:ext cx="316" cy="277"/>
            </a:xfrm>
            <a:custGeom>
              <a:avLst/>
              <a:gdLst>
                <a:gd name="G0" fmla="+- 0 0 0"/>
                <a:gd name="G1" fmla="+- 17287 0 0"/>
                <a:gd name="G2" fmla="+- 21600 0 0"/>
                <a:gd name="T0" fmla="*/ 12951 w 21600"/>
                <a:gd name="T1" fmla="*/ 0 h 17287"/>
                <a:gd name="T2" fmla="*/ 21600 w 21600"/>
                <a:gd name="T3" fmla="*/ 17287 h 17287"/>
                <a:gd name="T4" fmla="*/ 0 w 21600"/>
                <a:gd name="T5" fmla="*/ 17287 h 17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287" fill="none" extrusionOk="0">
                  <a:moveTo>
                    <a:pt x="12950" y="0"/>
                  </a:moveTo>
                  <a:cubicBezTo>
                    <a:pt x="18395" y="4078"/>
                    <a:pt x="21600" y="10484"/>
                    <a:pt x="21600" y="17287"/>
                  </a:cubicBezTo>
                </a:path>
                <a:path w="21600" h="17287" stroke="0" extrusionOk="0">
                  <a:moveTo>
                    <a:pt x="12950" y="0"/>
                  </a:moveTo>
                  <a:cubicBezTo>
                    <a:pt x="18395" y="4078"/>
                    <a:pt x="21600" y="10484"/>
                    <a:pt x="21600" y="17287"/>
                  </a:cubicBezTo>
                  <a:lnTo>
                    <a:pt x="0" y="1728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cxnSp>
          <p:nvCxnSpPr>
            <p:cNvPr id="128" name="Line 2829"/>
            <p:cNvCxnSpPr/>
            <p:nvPr/>
          </p:nvCxnSpPr>
          <p:spPr bwMode="auto">
            <a:xfrm>
              <a:off x="8881" y="4910"/>
              <a:ext cx="2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9" name="Line 2830"/>
            <p:cNvCxnSpPr/>
            <p:nvPr/>
          </p:nvCxnSpPr>
          <p:spPr bwMode="auto">
            <a:xfrm>
              <a:off x="8875" y="5459"/>
              <a:ext cx="21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9683" y="5113"/>
              <a:ext cx="143" cy="1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</p:grpSp>
      <p:sp>
        <p:nvSpPr>
          <p:cNvPr id="122" name="Oval 121"/>
          <p:cNvSpPr>
            <a:spLocks noChangeArrowheads="1"/>
          </p:cNvSpPr>
          <p:nvPr/>
        </p:nvSpPr>
        <p:spPr bwMode="auto">
          <a:xfrm>
            <a:off x="4238236" y="4149434"/>
            <a:ext cx="127024" cy="13181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123" name="Oval 122"/>
          <p:cNvSpPr>
            <a:spLocks noChangeArrowheads="1"/>
          </p:cNvSpPr>
          <p:nvPr/>
        </p:nvSpPr>
        <p:spPr bwMode="auto">
          <a:xfrm>
            <a:off x="4238236" y="4409287"/>
            <a:ext cx="127024" cy="13181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668577" y="3143250"/>
            <a:ext cx="317561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32" name="Straight Connector 131"/>
          <p:cNvCxnSpPr/>
          <p:nvPr/>
        </p:nvCxnSpPr>
        <p:spPr>
          <a:xfrm flipH="1">
            <a:off x="2673114" y="4090119"/>
            <a:ext cx="317561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6" name="Straight Connector 5"/>
          <p:cNvCxnSpPr/>
          <p:nvPr/>
        </p:nvCxnSpPr>
        <p:spPr>
          <a:xfrm>
            <a:off x="2668577" y="3143250"/>
            <a:ext cx="4537" cy="94686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133" name="Freeform 132"/>
          <p:cNvSpPr>
            <a:spLocks/>
          </p:cNvSpPr>
          <p:nvPr/>
        </p:nvSpPr>
        <p:spPr bwMode="auto">
          <a:xfrm>
            <a:off x="4085691" y="2122391"/>
            <a:ext cx="163317" cy="583728"/>
          </a:xfrm>
          <a:custGeom>
            <a:avLst/>
            <a:gdLst>
              <a:gd name="T0" fmla="*/ 180 w 180"/>
              <a:gd name="T1" fmla="*/ 620 h 620"/>
              <a:gd name="T2" fmla="*/ 0 w 180"/>
              <a:gd name="T3" fmla="*/ 620 h 620"/>
              <a:gd name="T4" fmla="*/ 0 w 180"/>
              <a:gd name="T5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0" h="620">
                <a:moveTo>
                  <a:pt x="180" y="620"/>
                </a:moveTo>
                <a:lnTo>
                  <a:pt x="0" y="62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134" name="Freeform 133"/>
          <p:cNvSpPr>
            <a:spLocks/>
          </p:cNvSpPr>
          <p:nvPr/>
        </p:nvSpPr>
        <p:spPr bwMode="auto">
          <a:xfrm>
            <a:off x="5981521" y="3083659"/>
            <a:ext cx="1271366" cy="1104376"/>
          </a:xfrm>
          <a:custGeom>
            <a:avLst/>
            <a:gdLst>
              <a:gd name="T0" fmla="*/ 1425 w 1425"/>
              <a:gd name="T1" fmla="*/ 1125 h 1125"/>
              <a:gd name="T2" fmla="*/ 1425 w 1425"/>
              <a:gd name="T3" fmla="*/ 900 h 1125"/>
              <a:gd name="T4" fmla="*/ 0 w 1425"/>
              <a:gd name="T5" fmla="*/ 285 h 1125"/>
              <a:gd name="T6" fmla="*/ 0 w 1425"/>
              <a:gd name="T7" fmla="*/ 0 h 1125"/>
              <a:gd name="T8" fmla="*/ 345 w 1425"/>
              <a:gd name="T9" fmla="*/ 0 h 1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5" h="1125">
                <a:moveTo>
                  <a:pt x="1425" y="1125"/>
                </a:moveTo>
                <a:lnTo>
                  <a:pt x="1425" y="900"/>
                </a:lnTo>
                <a:lnTo>
                  <a:pt x="0" y="285"/>
                </a:lnTo>
                <a:lnTo>
                  <a:pt x="0" y="0"/>
                </a:lnTo>
                <a:lnTo>
                  <a:pt x="345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135" name="Freeform 134"/>
          <p:cNvSpPr>
            <a:spLocks/>
          </p:cNvSpPr>
          <p:nvPr/>
        </p:nvSpPr>
        <p:spPr bwMode="auto">
          <a:xfrm flipV="1">
            <a:off x="5995829" y="2994217"/>
            <a:ext cx="1271366" cy="1104376"/>
          </a:xfrm>
          <a:custGeom>
            <a:avLst/>
            <a:gdLst>
              <a:gd name="T0" fmla="*/ 1425 w 1425"/>
              <a:gd name="T1" fmla="*/ 1125 h 1125"/>
              <a:gd name="T2" fmla="*/ 1425 w 1425"/>
              <a:gd name="T3" fmla="*/ 900 h 1125"/>
              <a:gd name="T4" fmla="*/ 0 w 1425"/>
              <a:gd name="T5" fmla="*/ 285 h 1125"/>
              <a:gd name="T6" fmla="*/ 0 w 1425"/>
              <a:gd name="T7" fmla="*/ 0 h 1125"/>
              <a:gd name="T8" fmla="*/ 345 w 1425"/>
              <a:gd name="T9" fmla="*/ 0 h 1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5" h="1125">
                <a:moveTo>
                  <a:pt x="1425" y="1125"/>
                </a:moveTo>
                <a:lnTo>
                  <a:pt x="1425" y="900"/>
                </a:lnTo>
                <a:lnTo>
                  <a:pt x="0" y="285"/>
                </a:lnTo>
                <a:lnTo>
                  <a:pt x="0" y="0"/>
                </a:lnTo>
                <a:lnTo>
                  <a:pt x="345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62688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269936" y="443047"/>
            <a:ext cx="67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JK </a:t>
            </a:r>
            <a:r>
              <a:rPr lang="en-US" sz="4000" b="1" dirty="0" err="1" smtClean="0"/>
              <a:t>Flipflop</a:t>
            </a:r>
            <a:r>
              <a:rPr lang="en-US" sz="4000" b="1" dirty="0" smtClean="0"/>
              <a:t> Operation</a:t>
            </a:r>
            <a:endParaRPr lang="en-US" sz="40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6246072" y="2031113"/>
            <a:ext cx="2068461" cy="3399963"/>
            <a:chOff x="7126320" y="1806500"/>
            <a:chExt cx="1452562" cy="2387600"/>
          </a:xfrm>
        </p:grpSpPr>
        <p:grpSp>
          <p:nvGrpSpPr>
            <p:cNvPr id="5" name="Group 1"/>
            <p:cNvGrpSpPr>
              <a:grpSpLocks/>
            </p:cNvGrpSpPr>
            <p:nvPr/>
          </p:nvGrpSpPr>
          <p:grpSpPr bwMode="auto">
            <a:xfrm>
              <a:off x="7126320" y="2125662"/>
              <a:ext cx="1452562" cy="1833562"/>
              <a:chOff x="8357" y="7490"/>
              <a:chExt cx="2288" cy="2887"/>
            </a:xfrm>
          </p:grpSpPr>
          <p:grpSp>
            <p:nvGrpSpPr>
              <p:cNvPr id="6" name="Group 2"/>
              <p:cNvGrpSpPr>
                <a:grpSpLocks/>
              </p:cNvGrpSpPr>
              <p:nvPr/>
            </p:nvGrpSpPr>
            <p:grpSpPr bwMode="auto">
              <a:xfrm>
                <a:off x="8357" y="8928"/>
                <a:ext cx="345" cy="43"/>
                <a:chOff x="7582" y="6290"/>
                <a:chExt cx="345" cy="43"/>
              </a:xfrm>
            </p:grpSpPr>
            <p:sp>
              <p:nvSpPr>
                <p:cNvPr id="34" name="Line 3"/>
                <p:cNvSpPr>
                  <a:spLocks noChangeShapeType="1"/>
                </p:cNvSpPr>
                <p:nvPr/>
              </p:nvSpPr>
              <p:spPr bwMode="auto">
                <a:xfrm flipH="1">
                  <a:off x="7582" y="6311"/>
                  <a:ext cx="345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Oval 4"/>
                <p:cNvSpPr>
                  <a:spLocks noChangeArrowheads="1"/>
                </p:cNvSpPr>
                <p:nvPr/>
              </p:nvSpPr>
              <p:spPr bwMode="auto">
                <a:xfrm flipH="1">
                  <a:off x="7582" y="6290"/>
                  <a:ext cx="43" cy="43"/>
                </a:xfrm>
                <a:prstGeom prst="ellipse">
                  <a:avLst/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 rot="16200000">
                <a:off x="9425" y="10183"/>
                <a:ext cx="345" cy="43"/>
                <a:chOff x="7582" y="6290"/>
                <a:chExt cx="345" cy="43"/>
              </a:xfrm>
            </p:grpSpPr>
            <p:sp>
              <p:nvSpPr>
                <p:cNvPr id="32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7582" y="6311"/>
                  <a:ext cx="345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Oval 7"/>
                <p:cNvSpPr>
                  <a:spLocks noChangeArrowheads="1"/>
                </p:cNvSpPr>
                <p:nvPr/>
              </p:nvSpPr>
              <p:spPr bwMode="auto">
                <a:xfrm flipH="1">
                  <a:off x="7582" y="6290"/>
                  <a:ext cx="43" cy="43"/>
                </a:xfrm>
                <a:prstGeom prst="ellipse">
                  <a:avLst/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 rot="5400000">
                <a:off x="9403" y="7641"/>
                <a:ext cx="345" cy="43"/>
                <a:chOff x="7582" y="6290"/>
                <a:chExt cx="345" cy="43"/>
              </a:xfrm>
            </p:grpSpPr>
            <p:sp>
              <p:nvSpPr>
                <p:cNvPr id="3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7582" y="6311"/>
                  <a:ext cx="345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Oval 10"/>
                <p:cNvSpPr>
                  <a:spLocks noChangeArrowheads="1"/>
                </p:cNvSpPr>
                <p:nvPr/>
              </p:nvSpPr>
              <p:spPr bwMode="auto">
                <a:xfrm flipH="1">
                  <a:off x="7582" y="6290"/>
                  <a:ext cx="43" cy="43"/>
                </a:xfrm>
                <a:prstGeom prst="ellipse">
                  <a:avLst/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" name="Text Box 11"/>
              <p:cNvSpPr txBox="1">
                <a:spLocks noChangeArrowheads="1"/>
              </p:cNvSpPr>
              <p:nvPr/>
            </p:nvSpPr>
            <p:spPr bwMode="auto">
              <a:xfrm>
                <a:off x="8810" y="7983"/>
                <a:ext cx="1485" cy="193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1588" marR="0" lvl="1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</a:rPr>
                  <a:t>J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ÇlÇr ñæí©" charset="0"/>
                </a:endParaRPr>
              </a:p>
              <a:p>
                <a:pPr marR="0" lvl="0" indent="112713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charset="0"/>
                    <a:ea typeface="ÇlÇr ñæí©" charset="0"/>
                  </a:rPr>
                  <a:t>CLK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ÇlÇr ñæí©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charset="0"/>
                    <a:ea typeface="ÇlÇr ñæí©" charset="0"/>
                  </a:rPr>
                  <a:t>K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" name="Oval 12"/>
              <p:cNvSpPr>
                <a:spLocks noChangeArrowheads="1"/>
              </p:cNvSpPr>
              <p:nvPr/>
            </p:nvSpPr>
            <p:spPr bwMode="auto">
              <a:xfrm>
                <a:off x="9478" y="9918"/>
                <a:ext cx="240" cy="24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Oval 13"/>
              <p:cNvSpPr>
                <a:spLocks noChangeArrowheads="1"/>
              </p:cNvSpPr>
              <p:nvPr/>
            </p:nvSpPr>
            <p:spPr bwMode="auto">
              <a:xfrm>
                <a:off x="9455" y="7728"/>
                <a:ext cx="240" cy="24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2" name="Group 14"/>
              <p:cNvGrpSpPr>
                <a:grpSpLocks/>
              </p:cNvGrpSpPr>
              <p:nvPr/>
            </p:nvGrpSpPr>
            <p:grpSpPr bwMode="auto">
              <a:xfrm>
                <a:off x="10293" y="9642"/>
                <a:ext cx="345" cy="43"/>
                <a:chOff x="9418" y="7744"/>
                <a:chExt cx="345" cy="43"/>
              </a:xfrm>
            </p:grpSpPr>
            <p:sp>
              <p:nvSpPr>
                <p:cNvPr id="28" name="Line 15"/>
                <p:cNvSpPr>
                  <a:spLocks noChangeShapeType="1"/>
                </p:cNvSpPr>
                <p:nvPr/>
              </p:nvSpPr>
              <p:spPr bwMode="auto">
                <a:xfrm>
                  <a:off x="9418" y="7765"/>
                  <a:ext cx="345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Oval 16"/>
                <p:cNvSpPr>
                  <a:spLocks noChangeArrowheads="1"/>
                </p:cNvSpPr>
                <p:nvPr/>
              </p:nvSpPr>
              <p:spPr bwMode="auto">
                <a:xfrm>
                  <a:off x="9720" y="7744"/>
                  <a:ext cx="43" cy="43"/>
                </a:xfrm>
                <a:prstGeom prst="ellipse">
                  <a:avLst/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7"/>
              <p:cNvGrpSpPr>
                <a:grpSpLocks/>
              </p:cNvGrpSpPr>
              <p:nvPr/>
            </p:nvGrpSpPr>
            <p:grpSpPr bwMode="auto">
              <a:xfrm>
                <a:off x="10300" y="8217"/>
                <a:ext cx="345" cy="43"/>
                <a:chOff x="9425" y="6319"/>
                <a:chExt cx="345" cy="43"/>
              </a:xfrm>
            </p:grpSpPr>
            <p:sp>
              <p:nvSpPr>
                <p:cNvPr id="26" name="Line 18"/>
                <p:cNvSpPr>
                  <a:spLocks noChangeShapeType="1"/>
                </p:cNvSpPr>
                <p:nvPr/>
              </p:nvSpPr>
              <p:spPr bwMode="auto">
                <a:xfrm>
                  <a:off x="9425" y="6340"/>
                  <a:ext cx="345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Oval 19"/>
                <p:cNvSpPr>
                  <a:spLocks noChangeArrowheads="1"/>
                </p:cNvSpPr>
                <p:nvPr/>
              </p:nvSpPr>
              <p:spPr bwMode="auto">
                <a:xfrm>
                  <a:off x="9727" y="6319"/>
                  <a:ext cx="43" cy="43"/>
                </a:xfrm>
                <a:prstGeom prst="ellipse">
                  <a:avLst/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0"/>
              <p:cNvGrpSpPr>
                <a:grpSpLocks/>
              </p:cNvGrpSpPr>
              <p:nvPr/>
            </p:nvGrpSpPr>
            <p:grpSpPr bwMode="auto">
              <a:xfrm>
                <a:off x="8457" y="8188"/>
                <a:ext cx="345" cy="43"/>
                <a:chOff x="7582" y="6290"/>
                <a:chExt cx="345" cy="43"/>
              </a:xfrm>
            </p:grpSpPr>
            <p:sp>
              <p:nvSpPr>
                <p:cNvPr id="24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7582" y="6311"/>
                  <a:ext cx="345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Oval 22"/>
                <p:cNvSpPr>
                  <a:spLocks noChangeArrowheads="1"/>
                </p:cNvSpPr>
                <p:nvPr/>
              </p:nvSpPr>
              <p:spPr bwMode="auto">
                <a:xfrm flipH="1">
                  <a:off x="7582" y="6290"/>
                  <a:ext cx="43" cy="43"/>
                </a:xfrm>
                <a:prstGeom prst="ellipse">
                  <a:avLst/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23"/>
              <p:cNvGrpSpPr>
                <a:grpSpLocks/>
              </p:cNvGrpSpPr>
              <p:nvPr/>
            </p:nvGrpSpPr>
            <p:grpSpPr bwMode="auto">
              <a:xfrm>
                <a:off x="8456" y="9574"/>
                <a:ext cx="345" cy="43"/>
                <a:chOff x="7581" y="7676"/>
                <a:chExt cx="345" cy="43"/>
              </a:xfrm>
            </p:grpSpPr>
            <p:sp>
              <p:nvSpPr>
                <p:cNvPr id="22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7581" y="7697"/>
                  <a:ext cx="345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Oval 25"/>
                <p:cNvSpPr>
                  <a:spLocks noChangeArrowheads="1"/>
                </p:cNvSpPr>
                <p:nvPr/>
              </p:nvSpPr>
              <p:spPr bwMode="auto">
                <a:xfrm flipH="1">
                  <a:off x="7581" y="7676"/>
                  <a:ext cx="43" cy="43"/>
                </a:xfrm>
                <a:prstGeom prst="ellipse">
                  <a:avLst/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6" name="AutoShape 26"/>
              <p:cNvSpPr>
                <a:spLocks noChangeArrowheads="1"/>
              </p:cNvSpPr>
              <p:nvPr/>
            </p:nvSpPr>
            <p:spPr bwMode="auto">
              <a:xfrm rot="5400000">
                <a:off x="8787" y="8808"/>
                <a:ext cx="330" cy="285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Text Box 27"/>
              <p:cNvSpPr txBox="1">
                <a:spLocks noChangeArrowheads="1"/>
              </p:cNvSpPr>
              <p:nvPr/>
            </p:nvSpPr>
            <p:spPr bwMode="auto">
              <a:xfrm>
                <a:off x="9357" y="7908"/>
                <a:ext cx="501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charset="0"/>
                    <a:ea typeface="ÇlÇr ñæí©" charset="0"/>
                  </a:rPr>
                  <a:t>S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8" name="Text Box 28"/>
              <p:cNvSpPr txBox="1">
                <a:spLocks noChangeArrowheads="1"/>
              </p:cNvSpPr>
              <p:nvPr/>
            </p:nvSpPr>
            <p:spPr bwMode="auto">
              <a:xfrm>
                <a:off x="9857" y="8013"/>
                <a:ext cx="501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charset="0"/>
                    <a:ea typeface="ÇlÇr ñæí©" charset="0"/>
                  </a:rPr>
                  <a:t>Q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" name="Text Box 30"/>
              <p:cNvSpPr txBox="1">
                <a:spLocks noChangeArrowheads="1"/>
              </p:cNvSpPr>
              <p:nvPr/>
            </p:nvSpPr>
            <p:spPr bwMode="auto">
              <a:xfrm>
                <a:off x="9337" y="9392"/>
                <a:ext cx="501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charset="0"/>
                    <a:ea typeface="ÇlÇr ñæí©" charset="0"/>
                  </a:rPr>
                  <a:t>C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1" name="Oval 31"/>
              <p:cNvSpPr>
                <a:spLocks noChangeArrowheads="1"/>
              </p:cNvSpPr>
              <p:nvPr/>
            </p:nvSpPr>
            <p:spPr bwMode="auto">
              <a:xfrm>
                <a:off x="8555" y="8828"/>
                <a:ext cx="240" cy="24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6" name="Text Box 32"/>
            <p:cNvSpPr txBox="1">
              <a:spLocks noChangeArrowheads="1"/>
            </p:cNvSpPr>
            <p:nvPr/>
          </p:nvSpPr>
          <p:spPr bwMode="auto">
            <a:xfrm>
              <a:off x="7748620" y="1806500"/>
              <a:ext cx="373062" cy="277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ÇlÇr ñæí©" charset="0"/>
                </a:rPr>
                <a:t>V</a:t>
              </a:r>
              <a:r>
                <a:rPr kumimoji="0" lang="en-US" sz="1800" b="0" i="0" u="none" strike="noStrike" cap="none" normalizeH="0" baseline="-25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ÇlÇr ñæí©" charset="0"/>
                </a:rPr>
                <a:t>cc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7" name="Text Box 33"/>
            <p:cNvSpPr txBox="1">
              <a:spLocks noChangeArrowheads="1"/>
            </p:cNvSpPr>
            <p:nvPr/>
          </p:nvSpPr>
          <p:spPr bwMode="auto">
            <a:xfrm>
              <a:off x="7748620" y="3916288"/>
              <a:ext cx="373062" cy="277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ÇlÇr ñæí©" charset="0"/>
                </a:rPr>
                <a:t>V</a:t>
              </a:r>
              <a:r>
                <a: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ÇlÇr ñæí©" charset="0"/>
                </a:rPr>
                <a:t>cc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8839556"/>
                </p:ext>
              </p:extLst>
            </p:nvPr>
          </p:nvGraphicFramePr>
          <p:xfrm>
            <a:off x="8121682" y="3326355"/>
            <a:ext cx="200247" cy="3003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" name="Equation" r:id="rId3" imgW="152400" imgH="228600" progId="Equation.3">
                    <p:embed/>
                  </p:oleObj>
                </mc:Choice>
                <mc:Fallback>
                  <p:oleObj name="Equation" r:id="rId3" imgW="152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121682" y="3326355"/>
                          <a:ext cx="200247" cy="3003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43083"/>
              </p:ext>
            </p:extLst>
          </p:nvPr>
        </p:nvGraphicFramePr>
        <p:xfrm>
          <a:off x="1466612" y="1687721"/>
          <a:ext cx="368023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697"/>
                <a:gridCol w="710285"/>
                <a:gridCol w="426511"/>
                <a:gridCol w="481263"/>
                <a:gridCol w="815474"/>
                <a:gridCol w="508000"/>
              </a:tblGrid>
              <a:tr h="25266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CLR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CLK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5266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5266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5266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5266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—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5266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5266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5266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endParaRPr lang="en-US" sz="20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5266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endParaRPr lang="en-US" sz="20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5266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endParaRPr lang="en-US" sz="20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236297"/>
              </p:ext>
            </p:extLst>
          </p:nvPr>
        </p:nvGraphicFramePr>
        <p:xfrm>
          <a:off x="4784926" y="5292265"/>
          <a:ext cx="230622" cy="345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Equation" r:id="rId5" imgW="152400" imgH="228600" progId="Equation.3">
                  <p:embed/>
                </p:oleObj>
              </mc:Choice>
              <mc:Fallback>
                <p:oleObj name="Equation" r:id="rId5" imgW="152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84926" y="5292265"/>
                        <a:ext cx="230622" cy="345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969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269936" y="443047"/>
            <a:ext cx="67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JK </a:t>
            </a:r>
            <a:r>
              <a:rPr lang="en-US" sz="4000" b="1" dirty="0" err="1" smtClean="0"/>
              <a:t>Flipflop</a:t>
            </a:r>
            <a:r>
              <a:rPr lang="en-US" sz="4000" b="1" dirty="0" smtClean="0"/>
              <a:t> Timing Diagram</a:t>
            </a:r>
            <a:endParaRPr lang="en-US" sz="4000" b="1" dirty="0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7126320" y="2125662"/>
            <a:ext cx="1452562" cy="1833562"/>
            <a:chOff x="8357" y="7490"/>
            <a:chExt cx="2288" cy="2887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8357" y="8928"/>
              <a:ext cx="345" cy="43"/>
              <a:chOff x="7582" y="6290"/>
              <a:chExt cx="345" cy="43"/>
            </a:xfrm>
          </p:grpSpPr>
          <p:sp>
            <p:nvSpPr>
              <p:cNvPr id="34" name="Line 3"/>
              <p:cNvSpPr>
                <a:spLocks noChangeShapeType="1"/>
              </p:cNvSpPr>
              <p:nvPr/>
            </p:nvSpPr>
            <p:spPr bwMode="auto">
              <a:xfrm flipH="1">
                <a:off x="7582" y="6311"/>
                <a:ext cx="3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Oval 4"/>
              <p:cNvSpPr>
                <a:spLocks noChangeArrowheads="1"/>
              </p:cNvSpPr>
              <p:nvPr/>
            </p:nvSpPr>
            <p:spPr bwMode="auto">
              <a:xfrm flipH="1">
                <a:off x="7582" y="6290"/>
                <a:ext cx="43" cy="43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5"/>
            <p:cNvGrpSpPr>
              <a:grpSpLocks/>
            </p:cNvGrpSpPr>
            <p:nvPr/>
          </p:nvGrpSpPr>
          <p:grpSpPr bwMode="auto">
            <a:xfrm rot="16200000">
              <a:off x="9425" y="10183"/>
              <a:ext cx="345" cy="43"/>
              <a:chOff x="7582" y="6290"/>
              <a:chExt cx="345" cy="43"/>
            </a:xfrm>
          </p:grpSpPr>
          <p:sp>
            <p:nvSpPr>
              <p:cNvPr id="32" name="Line 6"/>
              <p:cNvSpPr>
                <a:spLocks noChangeShapeType="1"/>
              </p:cNvSpPr>
              <p:nvPr/>
            </p:nvSpPr>
            <p:spPr bwMode="auto">
              <a:xfrm flipH="1">
                <a:off x="7582" y="6311"/>
                <a:ext cx="3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7"/>
              <p:cNvSpPr>
                <a:spLocks noChangeArrowheads="1"/>
              </p:cNvSpPr>
              <p:nvPr/>
            </p:nvSpPr>
            <p:spPr bwMode="auto">
              <a:xfrm flipH="1">
                <a:off x="7582" y="6290"/>
                <a:ext cx="43" cy="43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>
              <a:grpSpLocks/>
            </p:cNvGrpSpPr>
            <p:nvPr/>
          </p:nvGrpSpPr>
          <p:grpSpPr bwMode="auto">
            <a:xfrm rot="5400000">
              <a:off x="9403" y="7641"/>
              <a:ext cx="345" cy="43"/>
              <a:chOff x="7582" y="6290"/>
              <a:chExt cx="345" cy="43"/>
            </a:xfrm>
          </p:grpSpPr>
          <p:sp>
            <p:nvSpPr>
              <p:cNvPr id="30" name="Line 9"/>
              <p:cNvSpPr>
                <a:spLocks noChangeShapeType="1"/>
              </p:cNvSpPr>
              <p:nvPr/>
            </p:nvSpPr>
            <p:spPr bwMode="auto">
              <a:xfrm flipH="1">
                <a:off x="7582" y="6311"/>
                <a:ext cx="3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10"/>
              <p:cNvSpPr>
                <a:spLocks noChangeArrowheads="1"/>
              </p:cNvSpPr>
              <p:nvPr/>
            </p:nvSpPr>
            <p:spPr bwMode="auto">
              <a:xfrm flipH="1">
                <a:off x="7582" y="6290"/>
                <a:ext cx="43" cy="43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8810" y="7983"/>
              <a:ext cx="1485" cy="193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1588" marR="0" lvl="1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</a:pPr>
              <a:r>
                <a:rPr kumimoji="0" lang="en-US" sz="18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J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ÇlÇr ñæí©" charset="0"/>
              </a:endParaRPr>
            </a:p>
            <a:p>
              <a:pPr marR="0" lvl="0" indent="1127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ÇlÇr ñæí©" charset="0"/>
                </a:rPr>
                <a:t>CLK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ÇlÇr ñæí©" charset="0"/>
                </a:rPr>
                <a:t>K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9478" y="9918"/>
              <a:ext cx="240" cy="2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3"/>
            <p:cNvSpPr>
              <a:spLocks noChangeArrowheads="1"/>
            </p:cNvSpPr>
            <p:nvPr/>
          </p:nvSpPr>
          <p:spPr bwMode="auto">
            <a:xfrm>
              <a:off x="9455" y="7728"/>
              <a:ext cx="240" cy="2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Group 14"/>
            <p:cNvGrpSpPr>
              <a:grpSpLocks/>
            </p:cNvGrpSpPr>
            <p:nvPr/>
          </p:nvGrpSpPr>
          <p:grpSpPr bwMode="auto">
            <a:xfrm>
              <a:off x="10293" y="9642"/>
              <a:ext cx="345" cy="43"/>
              <a:chOff x="9418" y="7744"/>
              <a:chExt cx="345" cy="43"/>
            </a:xfrm>
          </p:grpSpPr>
          <p:sp>
            <p:nvSpPr>
              <p:cNvPr id="28" name="Line 15"/>
              <p:cNvSpPr>
                <a:spLocks noChangeShapeType="1"/>
              </p:cNvSpPr>
              <p:nvPr/>
            </p:nvSpPr>
            <p:spPr bwMode="auto">
              <a:xfrm>
                <a:off x="9418" y="7765"/>
                <a:ext cx="3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16"/>
              <p:cNvSpPr>
                <a:spLocks noChangeArrowheads="1"/>
              </p:cNvSpPr>
              <p:nvPr/>
            </p:nvSpPr>
            <p:spPr bwMode="auto">
              <a:xfrm>
                <a:off x="9720" y="7744"/>
                <a:ext cx="43" cy="43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7"/>
            <p:cNvGrpSpPr>
              <a:grpSpLocks/>
            </p:cNvGrpSpPr>
            <p:nvPr/>
          </p:nvGrpSpPr>
          <p:grpSpPr bwMode="auto">
            <a:xfrm>
              <a:off x="10300" y="8217"/>
              <a:ext cx="345" cy="43"/>
              <a:chOff x="9425" y="6319"/>
              <a:chExt cx="345" cy="43"/>
            </a:xfrm>
          </p:grpSpPr>
          <p:sp>
            <p:nvSpPr>
              <p:cNvPr id="26" name="Line 18"/>
              <p:cNvSpPr>
                <a:spLocks noChangeShapeType="1"/>
              </p:cNvSpPr>
              <p:nvPr/>
            </p:nvSpPr>
            <p:spPr bwMode="auto">
              <a:xfrm>
                <a:off x="9425" y="6340"/>
                <a:ext cx="3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Oval 19"/>
              <p:cNvSpPr>
                <a:spLocks noChangeArrowheads="1"/>
              </p:cNvSpPr>
              <p:nvPr/>
            </p:nvSpPr>
            <p:spPr bwMode="auto">
              <a:xfrm>
                <a:off x="9727" y="6319"/>
                <a:ext cx="43" cy="43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20"/>
            <p:cNvGrpSpPr>
              <a:grpSpLocks/>
            </p:cNvGrpSpPr>
            <p:nvPr/>
          </p:nvGrpSpPr>
          <p:grpSpPr bwMode="auto">
            <a:xfrm>
              <a:off x="8457" y="8188"/>
              <a:ext cx="345" cy="43"/>
              <a:chOff x="7582" y="6290"/>
              <a:chExt cx="345" cy="43"/>
            </a:xfrm>
          </p:grpSpPr>
          <p:sp>
            <p:nvSpPr>
              <p:cNvPr id="24" name="Line 21"/>
              <p:cNvSpPr>
                <a:spLocks noChangeShapeType="1"/>
              </p:cNvSpPr>
              <p:nvPr/>
            </p:nvSpPr>
            <p:spPr bwMode="auto">
              <a:xfrm flipH="1">
                <a:off x="7582" y="6311"/>
                <a:ext cx="3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22"/>
              <p:cNvSpPr>
                <a:spLocks noChangeArrowheads="1"/>
              </p:cNvSpPr>
              <p:nvPr/>
            </p:nvSpPr>
            <p:spPr bwMode="auto">
              <a:xfrm flipH="1">
                <a:off x="7582" y="6290"/>
                <a:ext cx="43" cy="43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23"/>
            <p:cNvGrpSpPr>
              <a:grpSpLocks/>
            </p:cNvGrpSpPr>
            <p:nvPr/>
          </p:nvGrpSpPr>
          <p:grpSpPr bwMode="auto">
            <a:xfrm>
              <a:off x="8456" y="9574"/>
              <a:ext cx="345" cy="43"/>
              <a:chOff x="7581" y="7676"/>
              <a:chExt cx="345" cy="43"/>
            </a:xfrm>
          </p:grpSpPr>
          <p:sp>
            <p:nvSpPr>
              <p:cNvPr id="22" name="Line 24"/>
              <p:cNvSpPr>
                <a:spLocks noChangeShapeType="1"/>
              </p:cNvSpPr>
              <p:nvPr/>
            </p:nvSpPr>
            <p:spPr bwMode="auto">
              <a:xfrm flipH="1">
                <a:off x="7581" y="7697"/>
                <a:ext cx="3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25"/>
              <p:cNvSpPr>
                <a:spLocks noChangeArrowheads="1"/>
              </p:cNvSpPr>
              <p:nvPr/>
            </p:nvSpPr>
            <p:spPr bwMode="auto">
              <a:xfrm flipH="1">
                <a:off x="7581" y="7676"/>
                <a:ext cx="43" cy="43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 rot="5400000">
              <a:off x="8787" y="8808"/>
              <a:ext cx="330" cy="285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9357" y="7908"/>
              <a:ext cx="501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ÇlÇr ñæí©" charset="0"/>
                </a:rPr>
                <a:t>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9857" y="8013"/>
              <a:ext cx="501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ÇlÇr ñæí©" charset="0"/>
                </a:rPr>
                <a:t>Q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" name="Text Box 30"/>
            <p:cNvSpPr txBox="1">
              <a:spLocks noChangeArrowheads="1"/>
            </p:cNvSpPr>
            <p:nvPr/>
          </p:nvSpPr>
          <p:spPr bwMode="auto">
            <a:xfrm>
              <a:off x="9337" y="9392"/>
              <a:ext cx="501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ÇlÇr ñæí©" charset="0"/>
                </a:rPr>
                <a:t>C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" name="Oval 31"/>
            <p:cNvSpPr>
              <a:spLocks noChangeArrowheads="1"/>
            </p:cNvSpPr>
            <p:nvPr/>
          </p:nvSpPr>
          <p:spPr bwMode="auto">
            <a:xfrm>
              <a:off x="8555" y="8828"/>
              <a:ext cx="240" cy="2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7748620" y="1806500"/>
            <a:ext cx="373062" cy="277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V</a:t>
            </a:r>
            <a:r>
              <a:rPr kumimoji="0" lang="en-US" sz="18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cc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7748620" y="3916288"/>
            <a:ext cx="373062" cy="277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V</a:t>
            </a:r>
            <a:r>
              <a: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cc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062869"/>
              </p:ext>
            </p:extLst>
          </p:nvPr>
        </p:nvGraphicFramePr>
        <p:xfrm>
          <a:off x="8121682" y="3326355"/>
          <a:ext cx="200247" cy="300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3" imgW="152400" imgH="228600" progId="Equation.3">
                  <p:embed/>
                </p:oleObj>
              </mc:Choice>
              <mc:Fallback>
                <p:oleObj name="Equation" r:id="rId3" imgW="152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21682" y="3326355"/>
                        <a:ext cx="200247" cy="300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Line 36"/>
          <p:cNvSpPr>
            <a:spLocks noChangeShapeType="1"/>
          </p:cNvSpPr>
          <p:nvPr/>
        </p:nvSpPr>
        <p:spPr bwMode="auto">
          <a:xfrm>
            <a:off x="1938338" y="3594100"/>
            <a:ext cx="47910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37"/>
          <p:cNvSpPr>
            <a:spLocks noChangeShapeType="1"/>
          </p:cNvSpPr>
          <p:nvPr/>
        </p:nvSpPr>
        <p:spPr bwMode="auto">
          <a:xfrm>
            <a:off x="1909763" y="2295525"/>
            <a:ext cx="47910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38"/>
          <p:cNvSpPr>
            <a:spLocks noChangeShapeType="1"/>
          </p:cNvSpPr>
          <p:nvPr/>
        </p:nvSpPr>
        <p:spPr bwMode="auto">
          <a:xfrm>
            <a:off x="1909763" y="2670175"/>
            <a:ext cx="47910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39"/>
          <p:cNvSpPr>
            <a:spLocks noChangeShapeType="1"/>
          </p:cNvSpPr>
          <p:nvPr/>
        </p:nvSpPr>
        <p:spPr bwMode="auto">
          <a:xfrm>
            <a:off x="1917700" y="1690688"/>
            <a:ext cx="47910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40"/>
          <p:cNvSpPr>
            <a:spLocks noChangeShapeType="1"/>
          </p:cNvSpPr>
          <p:nvPr/>
        </p:nvSpPr>
        <p:spPr bwMode="auto">
          <a:xfrm>
            <a:off x="1938338" y="4197350"/>
            <a:ext cx="47910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41"/>
          <p:cNvSpPr>
            <a:spLocks noChangeShapeType="1"/>
          </p:cNvSpPr>
          <p:nvPr/>
        </p:nvSpPr>
        <p:spPr bwMode="auto">
          <a:xfrm>
            <a:off x="1946275" y="3273425"/>
            <a:ext cx="47910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42"/>
          <p:cNvSpPr>
            <a:spLocks noChangeShapeType="1"/>
          </p:cNvSpPr>
          <p:nvPr/>
        </p:nvSpPr>
        <p:spPr bwMode="auto">
          <a:xfrm>
            <a:off x="3702050" y="1365250"/>
            <a:ext cx="0" cy="41402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43"/>
          <p:cNvSpPr>
            <a:spLocks noChangeShapeType="1"/>
          </p:cNvSpPr>
          <p:nvPr/>
        </p:nvSpPr>
        <p:spPr bwMode="auto">
          <a:xfrm>
            <a:off x="3070225" y="1365250"/>
            <a:ext cx="0" cy="41402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5210175" y="1365250"/>
            <a:ext cx="0" cy="41402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45"/>
          <p:cNvSpPr>
            <a:spLocks noChangeShapeType="1"/>
          </p:cNvSpPr>
          <p:nvPr/>
        </p:nvSpPr>
        <p:spPr bwMode="auto">
          <a:xfrm>
            <a:off x="5930900" y="1365250"/>
            <a:ext cx="0" cy="41402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6"/>
          <p:cNvSpPr>
            <a:spLocks/>
          </p:cNvSpPr>
          <p:nvPr/>
        </p:nvSpPr>
        <p:spPr bwMode="auto">
          <a:xfrm>
            <a:off x="1908175" y="1685925"/>
            <a:ext cx="4786313" cy="609600"/>
          </a:xfrm>
          <a:custGeom>
            <a:avLst/>
            <a:gdLst>
              <a:gd name="T0" fmla="*/ 0 w 7538"/>
              <a:gd name="T1" fmla="*/ 949 h 960"/>
              <a:gd name="T2" fmla="*/ 526 w 7538"/>
              <a:gd name="T3" fmla="*/ 949 h 960"/>
              <a:gd name="T4" fmla="*/ 2125 w 7538"/>
              <a:gd name="T5" fmla="*/ 945 h 960"/>
              <a:gd name="T6" fmla="*/ 2125 w 7538"/>
              <a:gd name="T7" fmla="*/ 0 h 960"/>
              <a:gd name="T8" fmla="*/ 3564 w 7538"/>
              <a:gd name="T9" fmla="*/ 1 h 960"/>
              <a:gd name="T10" fmla="*/ 3564 w 7538"/>
              <a:gd name="T11" fmla="*/ 949 h 960"/>
              <a:gd name="T12" fmla="*/ 5560 w 7538"/>
              <a:gd name="T13" fmla="*/ 945 h 960"/>
              <a:gd name="T14" fmla="*/ 5560 w 7538"/>
              <a:gd name="T15" fmla="*/ 15 h 960"/>
              <a:gd name="T16" fmla="*/ 7051 w 7538"/>
              <a:gd name="T17" fmla="*/ 1 h 960"/>
              <a:gd name="T18" fmla="*/ 7051 w 7538"/>
              <a:gd name="T19" fmla="*/ 960 h 960"/>
              <a:gd name="T20" fmla="*/ 7538 w 7538"/>
              <a:gd name="T21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538" h="960">
                <a:moveTo>
                  <a:pt x="0" y="949"/>
                </a:moveTo>
                <a:lnTo>
                  <a:pt x="526" y="949"/>
                </a:lnTo>
                <a:lnTo>
                  <a:pt x="2125" y="945"/>
                </a:lnTo>
                <a:lnTo>
                  <a:pt x="2125" y="0"/>
                </a:lnTo>
                <a:lnTo>
                  <a:pt x="3564" y="1"/>
                </a:lnTo>
                <a:lnTo>
                  <a:pt x="3564" y="949"/>
                </a:lnTo>
                <a:lnTo>
                  <a:pt x="5560" y="945"/>
                </a:lnTo>
                <a:lnTo>
                  <a:pt x="5560" y="15"/>
                </a:lnTo>
                <a:lnTo>
                  <a:pt x="7051" y="1"/>
                </a:lnTo>
                <a:lnTo>
                  <a:pt x="7051" y="960"/>
                </a:lnTo>
                <a:lnTo>
                  <a:pt x="7538" y="96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47"/>
          <p:cNvSpPr>
            <a:spLocks/>
          </p:cNvSpPr>
          <p:nvPr/>
        </p:nvSpPr>
        <p:spPr bwMode="auto">
          <a:xfrm>
            <a:off x="1949450" y="2667000"/>
            <a:ext cx="4781550" cy="609600"/>
          </a:xfrm>
          <a:custGeom>
            <a:avLst/>
            <a:gdLst>
              <a:gd name="T0" fmla="*/ 0 w 7531"/>
              <a:gd name="T1" fmla="*/ 954 h 960"/>
              <a:gd name="T2" fmla="*/ 3005 w 7531"/>
              <a:gd name="T3" fmla="*/ 945 h 960"/>
              <a:gd name="T4" fmla="*/ 3005 w 7531"/>
              <a:gd name="T5" fmla="*/ 0 h 960"/>
              <a:gd name="T6" fmla="*/ 5315 w 7531"/>
              <a:gd name="T7" fmla="*/ 0 h 960"/>
              <a:gd name="T8" fmla="*/ 5315 w 7531"/>
              <a:gd name="T9" fmla="*/ 960 h 960"/>
              <a:gd name="T10" fmla="*/ 6035 w 7531"/>
              <a:gd name="T11" fmla="*/ 960 h 960"/>
              <a:gd name="T12" fmla="*/ 6035 w 7531"/>
              <a:gd name="T13" fmla="*/ 0 h 960"/>
              <a:gd name="T14" fmla="*/ 7531 w 7531"/>
              <a:gd name="T15" fmla="*/ 4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31" h="960">
                <a:moveTo>
                  <a:pt x="0" y="954"/>
                </a:moveTo>
                <a:lnTo>
                  <a:pt x="3005" y="945"/>
                </a:lnTo>
                <a:lnTo>
                  <a:pt x="3005" y="0"/>
                </a:lnTo>
                <a:lnTo>
                  <a:pt x="5315" y="0"/>
                </a:lnTo>
                <a:lnTo>
                  <a:pt x="5315" y="960"/>
                </a:lnTo>
                <a:lnTo>
                  <a:pt x="6035" y="960"/>
                </a:lnTo>
                <a:lnTo>
                  <a:pt x="6035" y="0"/>
                </a:lnTo>
                <a:lnTo>
                  <a:pt x="7531" y="4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48"/>
          <p:cNvSpPr>
            <a:spLocks noChangeShapeType="1"/>
          </p:cNvSpPr>
          <p:nvPr/>
        </p:nvSpPr>
        <p:spPr bwMode="auto">
          <a:xfrm>
            <a:off x="1957388" y="5354638"/>
            <a:ext cx="47910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49"/>
          <p:cNvSpPr>
            <a:spLocks noChangeShapeType="1"/>
          </p:cNvSpPr>
          <p:nvPr/>
        </p:nvSpPr>
        <p:spPr bwMode="auto">
          <a:xfrm>
            <a:off x="1965325" y="4629150"/>
            <a:ext cx="47910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Text Box 50"/>
          <p:cNvSpPr txBox="1">
            <a:spLocks noChangeArrowheads="1"/>
          </p:cNvSpPr>
          <p:nvPr/>
        </p:nvSpPr>
        <p:spPr bwMode="auto">
          <a:xfrm>
            <a:off x="1717675" y="1554163"/>
            <a:ext cx="257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1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4" name="Text Box 51"/>
          <p:cNvSpPr txBox="1">
            <a:spLocks noChangeArrowheads="1"/>
          </p:cNvSpPr>
          <p:nvPr/>
        </p:nvSpPr>
        <p:spPr bwMode="auto">
          <a:xfrm>
            <a:off x="1708150" y="2146300"/>
            <a:ext cx="257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ÇlÇr ñæí©" charset="0"/>
              </a:rPr>
              <a:t>0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5" name="Text Box 52"/>
          <p:cNvSpPr txBox="1">
            <a:spLocks noChangeArrowheads="1"/>
          </p:cNvSpPr>
          <p:nvPr/>
        </p:nvSpPr>
        <p:spPr bwMode="auto">
          <a:xfrm>
            <a:off x="1717675" y="2457450"/>
            <a:ext cx="257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1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7" name="Text Box 53"/>
          <p:cNvSpPr txBox="1">
            <a:spLocks noChangeArrowheads="1"/>
          </p:cNvSpPr>
          <p:nvPr/>
        </p:nvSpPr>
        <p:spPr bwMode="auto">
          <a:xfrm>
            <a:off x="1708150" y="3136900"/>
            <a:ext cx="257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ÇlÇr ñæí©" charset="0"/>
              </a:rPr>
              <a:t>0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3" name="Text Box 54"/>
          <p:cNvSpPr txBox="1">
            <a:spLocks noChangeArrowheads="1"/>
          </p:cNvSpPr>
          <p:nvPr/>
        </p:nvSpPr>
        <p:spPr bwMode="auto">
          <a:xfrm>
            <a:off x="1717675" y="4476750"/>
            <a:ext cx="257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1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4" name="Text Box 55"/>
          <p:cNvSpPr txBox="1">
            <a:spLocks noChangeArrowheads="1"/>
          </p:cNvSpPr>
          <p:nvPr/>
        </p:nvSpPr>
        <p:spPr bwMode="auto">
          <a:xfrm>
            <a:off x="1708150" y="5207000"/>
            <a:ext cx="257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ÇlÇr ñæí©" charset="0"/>
              </a:rPr>
              <a:t>0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5" name="Line 56"/>
          <p:cNvSpPr>
            <a:spLocks noChangeShapeType="1"/>
          </p:cNvSpPr>
          <p:nvPr/>
        </p:nvSpPr>
        <p:spPr bwMode="auto">
          <a:xfrm>
            <a:off x="3543300" y="6000750"/>
            <a:ext cx="2286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Text Box 57"/>
          <p:cNvSpPr txBox="1">
            <a:spLocks noChangeArrowheads="1"/>
          </p:cNvSpPr>
          <p:nvPr/>
        </p:nvSpPr>
        <p:spPr bwMode="auto">
          <a:xfrm>
            <a:off x="4419599" y="6076950"/>
            <a:ext cx="790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Time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7" name="Text Box 58"/>
          <p:cNvSpPr txBox="1">
            <a:spLocks noChangeArrowheads="1"/>
          </p:cNvSpPr>
          <p:nvPr/>
        </p:nvSpPr>
        <p:spPr bwMode="auto">
          <a:xfrm>
            <a:off x="633667" y="1870075"/>
            <a:ext cx="1112921" cy="40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Input J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8" name="Text Box 59"/>
          <p:cNvSpPr txBox="1">
            <a:spLocks noChangeArrowheads="1"/>
          </p:cNvSpPr>
          <p:nvPr/>
        </p:nvSpPr>
        <p:spPr bwMode="auto">
          <a:xfrm>
            <a:off x="633667" y="2860675"/>
            <a:ext cx="1112921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Input K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9" name="Text Box 60"/>
          <p:cNvSpPr txBox="1">
            <a:spLocks noChangeArrowheads="1"/>
          </p:cNvSpPr>
          <p:nvPr/>
        </p:nvSpPr>
        <p:spPr bwMode="auto">
          <a:xfrm>
            <a:off x="641688" y="4868863"/>
            <a:ext cx="1104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Output Q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0" name="Freeform 61"/>
          <p:cNvSpPr>
            <a:spLocks/>
          </p:cNvSpPr>
          <p:nvPr/>
        </p:nvSpPr>
        <p:spPr bwMode="auto">
          <a:xfrm>
            <a:off x="1949450" y="3594100"/>
            <a:ext cx="1752600" cy="603250"/>
          </a:xfrm>
          <a:custGeom>
            <a:avLst/>
            <a:gdLst>
              <a:gd name="T0" fmla="*/ 0 w 5800"/>
              <a:gd name="T1" fmla="*/ 1350 h 1350"/>
              <a:gd name="T2" fmla="*/ 2120 w 5800"/>
              <a:gd name="T3" fmla="*/ 1350 h 1350"/>
              <a:gd name="T4" fmla="*/ 2120 w 5800"/>
              <a:gd name="T5" fmla="*/ 0 h 1350"/>
              <a:gd name="T6" fmla="*/ 3740 w 5800"/>
              <a:gd name="T7" fmla="*/ 0 h 1350"/>
              <a:gd name="T8" fmla="*/ 3740 w 5800"/>
              <a:gd name="T9" fmla="*/ 1350 h 1350"/>
              <a:gd name="T10" fmla="*/ 5060 w 5800"/>
              <a:gd name="T11" fmla="*/ 1350 h 1350"/>
              <a:gd name="T12" fmla="*/ 5060 w 5800"/>
              <a:gd name="T13" fmla="*/ 0 h 1350"/>
              <a:gd name="T14" fmla="*/ 5800 w 5800"/>
              <a:gd name="T15" fmla="*/ 0 h 1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00" h="1350">
                <a:moveTo>
                  <a:pt x="0" y="1350"/>
                </a:moveTo>
                <a:lnTo>
                  <a:pt x="2120" y="1350"/>
                </a:lnTo>
                <a:lnTo>
                  <a:pt x="2120" y="0"/>
                </a:lnTo>
                <a:lnTo>
                  <a:pt x="3740" y="0"/>
                </a:lnTo>
                <a:lnTo>
                  <a:pt x="3740" y="1350"/>
                </a:lnTo>
                <a:lnTo>
                  <a:pt x="5060" y="1350"/>
                </a:lnTo>
                <a:lnTo>
                  <a:pt x="5060" y="0"/>
                </a:lnTo>
                <a:lnTo>
                  <a:pt x="5800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Text Box 62"/>
          <p:cNvSpPr txBox="1">
            <a:spLocks noChangeArrowheads="1"/>
          </p:cNvSpPr>
          <p:nvPr/>
        </p:nvSpPr>
        <p:spPr bwMode="auto">
          <a:xfrm>
            <a:off x="1717675" y="3413125"/>
            <a:ext cx="257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1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2" name="Text Box 63"/>
          <p:cNvSpPr txBox="1">
            <a:spLocks noChangeArrowheads="1"/>
          </p:cNvSpPr>
          <p:nvPr/>
        </p:nvSpPr>
        <p:spPr bwMode="auto">
          <a:xfrm>
            <a:off x="1708150" y="4092575"/>
            <a:ext cx="257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ÇlÇr ñæí©" charset="0"/>
              </a:rPr>
              <a:t>0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3" name="Text Box 64"/>
          <p:cNvSpPr txBox="1">
            <a:spLocks noChangeArrowheads="1"/>
          </p:cNvSpPr>
          <p:nvPr/>
        </p:nvSpPr>
        <p:spPr bwMode="auto">
          <a:xfrm>
            <a:off x="418101" y="3724275"/>
            <a:ext cx="1328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Input CLK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4" name="Freeform 65"/>
          <p:cNvSpPr>
            <a:spLocks/>
          </p:cNvSpPr>
          <p:nvPr/>
        </p:nvSpPr>
        <p:spPr bwMode="auto">
          <a:xfrm>
            <a:off x="3702050" y="3594100"/>
            <a:ext cx="2992438" cy="603250"/>
          </a:xfrm>
          <a:custGeom>
            <a:avLst/>
            <a:gdLst>
              <a:gd name="T0" fmla="*/ 0 w 4714"/>
              <a:gd name="T1" fmla="*/ 0 h 950"/>
              <a:gd name="T2" fmla="*/ 0 w 4714"/>
              <a:gd name="T3" fmla="*/ 950 h 950"/>
              <a:gd name="T4" fmla="*/ 906 w 4714"/>
              <a:gd name="T5" fmla="*/ 950 h 950"/>
              <a:gd name="T6" fmla="*/ 906 w 4714"/>
              <a:gd name="T7" fmla="*/ 0 h 950"/>
              <a:gd name="T8" fmla="*/ 2391 w 4714"/>
              <a:gd name="T9" fmla="*/ 0 h 950"/>
              <a:gd name="T10" fmla="*/ 2391 w 4714"/>
              <a:gd name="T11" fmla="*/ 950 h 950"/>
              <a:gd name="T12" fmla="*/ 2850 w 4714"/>
              <a:gd name="T13" fmla="*/ 950 h 950"/>
              <a:gd name="T14" fmla="*/ 2850 w 4714"/>
              <a:gd name="T15" fmla="*/ 0 h 950"/>
              <a:gd name="T16" fmla="*/ 3511 w 4714"/>
              <a:gd name="T17" fmla="*/ 0 h 950"/>
              <a:gd name="T18" fmla="*/ 3511 w 4714"/>
              <a:gd name="T19" fmla="*/ 950 h 950"/>
              <a:gd name="T20" fmla="*/ 4401 w 4714"/>
              <a:gd name="T21" fmla="*/ 950 h 950"/>
              <a:gd name="T22" fmla="*/ 4401 w 4714"/>
              <a:gd name="T23" fmla="*/ 0 h 950"/>
              <a:gd name="T24" fmla="*/ 4714 w 4714"/>
              <a:gd name="T25" fmla="*/ 0 h 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714" h="950">
                <a:moveTo>
                  <a:pt x="0" y="0"/>
                </a:moveTo>
                <a:lnTo>
                  <a:pt x="0" y="950"/>
                </a:lnTo>
                <a:lnTo>
                  <a:pt x="906" y="950"/>
                </a:lnTo>
                <a:lnTo>
                  <a:pt x="906" y="0"/>
                </a:lnTo>
                <a:lnTo>
                  <a:pt x="2391" y="0"/>
                </a:lnTo>
                <a:lnTo>
                  <a:pt x="2391" y="950"/>
                </a:lnTo>
                <a:lnTo>
                  <a:pt x="2850" y="950"/>
                </a:lnTo>
                <a:lnTo>
                  <a:pt x="2850" y="0"/>
                </a:lnTo>
                <a:lnTo>
                  <a:pt x="3511" y="0"/>
                </a:lnTo>
                <a:lnTo>
                  <a:pt x="3511" y="950"/>
                </a:lnTo>
                <a:lnTo>
                  <a:pt x="4401" y="950"/>
                </a:lnTo>
                <a:lnTo>
                  <a:pt x="4401" y="0"/>
                </a:lnTo>
                <a:lnTo>
                  <a:pt x="4714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Line 66"/>
          <p:cNvSpPr>
            <a:spLocks noChangeShapeType="1"/>
          </p:cNvSpPr>
          <p:nvPr/>
        </p:nvSpPr>
        <p:spPr bwMode="auto">
          <a:xfrm>
            <a:off x="1974850" y="5354638"/>
            <a:ext cx="406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8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269936" y="443047"/>
            <a:ext cx="67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Transparent D-Latch Timing</a:t>
            </a:r>
            <a:endParaRPr lang="en-US" sz="4000" b="1" dirty="0"/>
          </a:p>
        </p:txBody>
      </p:sp>
      <p:pic>
        <p:nvPicPr>
          <p:cNvPr id="2" name="Picture 1" descr="DLatchTiming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08" y="1339340"/>
            <a:ext cx="8302752" cy="49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5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269936" y="443047"/>
            <a:ext cx="67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Transparent D-Latch</a:t>
            </a:r>
            <a:endParaRPr lang="en-US" sz="4000" b="1" dirty="0"/>
          </a:p>
        </p:txBody>
      </p:sp>
      <p:pic>
        <p:nvPicPr>
          <p:cNvPr id="2" name="Picture 1" descr="DLatch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53" y="1717602"/>
            <a:ext cx="8753856" cy="45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8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269936" y="258321"/>
            <a:ext cx="67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D Flip Flop</a:t>
            </a:r>
            <a:endParaRPr lang="en-US" sz="4000" b="1" dirty="0"/>
          </a:p>
        </p:txBody>
      </p:sp>
      <p:pic>
        <p:nvPicPr>
          <p:cNvPr id="3" name="Picture 2" descr="D-FF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40000">
            <a:off x="2032000" y="1127843"/>
            <a:ext cx="5574632" cy="525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269936" y="443047"/>
            <a:ext cx="67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Latch &amp; Flip Flop Summary</a:t>
            </a:r>
            <a:endParaRPr lang="en-US" sz="40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975851"/>
              </p:ext>
            </p:extLst>
          </p:nvPr>
        </p:nvGraphicFramePr>
        <p:xfrm>
          <a:off x="877455" y="1396998"/>
          <a:ext cx="7654636" cy="4827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7318"/>
                <a:gridCol w="3827318"/>
              </a:tblGrid>
              <a:tr h="5153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Latches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Flip-Flops</a:t>
                      </a:r>
                      <a:endParaRPr lang="en-US" dirty="0"/>
                    </a:p>
                  </a:txBody>
                  <a:tcPr/>
                </a:tc>
              </a:tr>
              <a:tr h="1020181">
                <a:tc>
                  <a:txBody>
                    <a:bodyPr/>
                    <a:lstStyle/>
                    <a:p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Asynchronous inputs are level sensitive</a:t>
                      </a:r>
                    </a:p>
                    <a:p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(active-high or active-low)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Synchronous Control inputs and an edge-triggering CLK  (rising or falling edge triggered)</a:t>
                      </a:r>
                      <a:endParaRPr lang="en-US" i="1" dirty="0"/>
                    </a:p>
                  </a:txBody>
                  <a:tcPr/>
                </a:tc>
              </a:tr>
              <a:tr h="515366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 Latch (AKA RS Latch):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 and CLEAR inputs.  Could think of those as direct and inverting inputs.  Has an unstable input combination.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 Flip-Flop: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 and CLEAR queries at CLK edge.  Has an unstable input combination.</a:t>
                      </a:r>
                      <a:r>
                        <a:rPr lang="en-US" dirty="0" smtClean="0">
                          <a:effectLst/>
                        </a:rPr>
                        <a:t> Rare.</a:t>
                      </a:r>
                      <a:endParaRPr lang="en-US" dirty="0"/>
                    </a:p>
                  </a:txBody>
                  <a:tcPr/>
                </a:tc>
              </a:tr>
              <a:tr h="515366">
                <a:tc>
                  <a:txBody>
                    <a:bodyPr/>
                    <a:lstStyle/>
                    <a:p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(No corresponding latch.</a:t>
                      </a:r>
                    </a:p>
                    <a:p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Can’t toggle without a CLK.)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JK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Flip-Flop: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Like SC-FF, but unstable input replaced by toggle mode.</a:t>
                      </a:r>
                      <a:endParaRPr lang="en-US" dirty="0"/>
                    </a:p>
                  </a:txBody>
                  <a:tcPr/>
                </a:tc>
              </a:tr>
              <a:tr h="515366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atch: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Make D-FF level sensitive.  This has “transparent” and “hold” modes.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Flip-Flop: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toggle and “inverting” inputs of JK-FF.  Output copies input at CLK trigger.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222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269936" y="443047"/>
            <a:ext cx="67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Clock Signal Details</a:t>
            </a:r>
            <a:endParaRPr lang="en-US" sz="4000" b="1" dirty="0"/>
          </a:p>
        </p:txBody>
      </p:sp>
      <p:sp>
        <p:nvSpPr>
          <p:cNvPr id="4" name="Freeform 61"/>
          <p:cNvSpPr>
            <a:spLocks/>
          </p:cNvSpPr>
          <p:nvPr/>
        </p:nvSpPr>
        <p:spPr bwMode="auto">
          <a:xfrm>
            <a:off x="1106632" y="2215573"/>
            <a:ext cx="1130060" cy="603250"/>
          </a:xfrm>
          <a:custGeom>
            <a:avLst/>
            <a:gdLst>
              <a:gd name="T0" fmla="*/ 0 w 5800"/>
              <a:gd name="T1" fmla="*/ 1350 h 1350"/>
              <a:gd name="T2" fmla="*/ 2120 w 5800"/>
              <a:gd name="T3" fmla="*/ 1350 h 1350"/>
              <a:gd name="T4" fmla="*/ 2120 w 5800"/>
              <a:gd name="T5" fmla="*/ 0 h 1350"/>
              <a:gd name="T6" fmla="*/ 3740 w 5800"/>
              <a:gd name="T7" fmla="*/ 0 h 1350"/>
              <a:gd name="T8" fmla="*/ 3740 w 5800"/>
              <a:gd name="T9" fmla="*/ 1350 h 1350"/>
              <a:gd name="T10" fmla="*/ 5060 w 5800"/>
              <a:gd name="T11" fmla="*/ 1350 h 1350"/>
              <a:gd name="T12" fmla="*/ 5060 w 5800"/>
              <a:gd name="T13" fmla="*/ 0 h 1350"/>
              <a:gd name="T14" fmla="*/ 5800 w 5800"/>
              <a:gd name="T15" fmla="*/ 0 h 1350"/>
              <a:gd name="connsiteX0" fmla="*/ 0 w 8724"/>
              <a:gd name="connsiteY0" fmla="*/ 10000 h 10000"/>
              <a:gd name="connsiteX1" fmla="*/ 3655 w 8724"/>
              <a:gd name="connsiteY1" fmla="*/ 10000 h 10000"/>
              <a:gd name="connsiteX2" fmla="*/ 3655 w 8724"/>
              <a:gd name="connsiteY2" fmla="*/ 0 h 10000"/>
              <a:gd name="connsiteX3" fmla="*/ 6448 w 8724"/>
              <a:gd name="connsiteY3" fmla="*/ 0 h 10000"/>
              <a:gd name="connsiteX4" fmla="*/ 6448 w 8724"/>
              <a:gd name="connsiteY4" fmla="*/ 10000 h 10000"/>
              <a:gd name="connsiteX5" fmla="*/ 8724 w 8724"/>
              <a:gd name="connsiteY5" fmla="*/ 10000 h 10000"/>
              <a:gd name="connsiteX6" fmla="*/ 8724 w 8724"/>
              <a:gd name="connsiteY6" fmla="*/ 0 h 10000"/>
              <a:gd name="connsiteX0" fmla="*/ 0 w 10000"/>
              <a:gd name="connsiteY0" fmla="*/ 10000 h 10000"/>
              <a:gd name="connsiteX1" fmla="*/ 4190 w 10000"/>
              <a:gd name="connsiteY1" fmla="*/ 10000 h 10000"/>
              <a:gd name="connsiteX2" fmla="*/ 4190 w 10000"/>
              <a:gd name="connsiteY2" fmla="*/ 0 h 10000"/>
              <a:gd name="connsiteX3" fmla="*/ 7391 w 10000"/>
              <a:gd name="connsiteY3" fmla="*/ 0 h 10000"/>
              <a:gd name="connsiteX4" fmla="*/ 7391 w 10000"/>
              <a:gd name="connsiteY4" fmla="*/ 10000 h 10000"/>
              <a:gd name="connsiteX5" fmla="*/ 10000 w 10000"/>
              <a:gd name="connsiteY5" fmla="*/ 10000 h 10000"/>
              <a:gd name="connsiteX0" fmla="*/ 0 w 7391"/>
              <a:gd name="connsiteY0" fmla="*/ 10000 h 10000"/>
              <a:gd name="connsiteX1" fmla="*/ 4190 w 7391"/>
              <a:gd name="connsiteY1" fmla="*/ 10000 h 10000"/>
              <a:gd name="connsiteX2" fmla="*/ 4190 w 7391"/>
              <a:gd name="connsiteY2" fmla="*/ 0 h 10000"/>
              <a:gd name="connsiteX3" fmla="*/ 7391 w 7391"/>
              <a:gd name="connsiteY3" fmla="*/ 0 h 10000"/>
              <a:gd name="connsiteX4" fmla="*/ 7391 w 7391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1" h="10000">
                <a:moveTo>
                  <a:pt x="0" y="10000"/>
                </a:moveTo>
                <a:lnTo>
                  <a:pt x="4190" y="10000"/>
                </a:lnTo>
                <a:lnTo>
                  <a:pt x="4190" y="0"/>
                </a:lnTo>
                <a:lnTo>
                  <a:pt x="7391" y="0"/>
                </a:lnTo>
                <a:lnTo>
                  <a:pt x="7391" y="1000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61"/>
          <p:cNvSpPr>
            <a:spLocks/>
          </p:cNvSpPr>
          <p:nvPr/>
        </p:nvSpPr>
        <p:spPr bwMode="auto">
          <a:xfrm>
            <a:off x="2236692" y="2215573"/>
            <a:ext cx="1130060" cy="603250"/>
          </a:xfrm>
          <a:custGeom>
            <a:avLst/>
            <a:gdLst>
              <a:gd name="T0" fmla="*/ 0 w 5800"/>
              <a:gd name="T1" fmla="*/ 1350 h 1350"/>
              <a:gd name="T2" fmla="*/ 2120 w 5800"/>
              <a:gd name="T3" fmla="*/ 1350 h 1350"/>
              <a:gd name="T4" fmla="*/ 2120 w 5800"/>
              <a:gd name="T5" fmla="*/ 0 h 1350"/>
              <a:gd name="T6" fmla="*/ 3740 w 5800"/>
              <a:gd name="T7" fmla="*/ 0 h 1350"/>
              <a:gd name="T8" fmla="*/ 3740 w 5800"/>
              <a:gd name="T9" fmla="*/ 1350 h 1350"/>
              <a:gd name="T10" fmla="*/ 5060 w 5800"/>
              <a:gd name="T11" fmla="*/ 1350 h 1350"/>
              <a:gd name="T12" fmla="*/ 5060 w 5800"/>
              <a:gd name="T13" fmla="*/ 0 h 1350"/>
              <a:gd name="T14" fmla="*/ 5800 w 5800"/>
              <a:gd name="T15" fmla="*/ 0 h 1350"/>
              <a:gd name="connsiteX0" fmla="*/ 0 w 8724"/>
              <a:gd name="connsiteY0" fmla="*/ 10000 h 10000"/>
              <a:gd name="connsiteX1" fmla="*/ 3655 w 8724"/>
              <a:gd name="connsiteY1" fmla="*/ 10000 h 10000"/>
              <a:gd name="connsiteX2" fmla="*/ 3655 w 8724"/>
              <a:gd name="connsiteY2" fmla="*/ 0 h 10000"/>
              <a:gd name="connsiteX3" fmla="*/ 6448 w 8724"/>
              <a:gd name="connsiteY3" fmla="*/ 0 h 10000"/>
              <a:gd name="connsiteX4" fmla="*/ 6448 w 8724"/>
              <a:gd name="connsiteY4" fmla="*/ 10000 h 10000"/>
              <a:gd name="connsiteX5" fmla="*/ 8724 w 8724"/>
              <a:gd name="connsiteY5" fmla="*/ 10000 h 10000"/>
              <a:gd name="connsiteX6" fmla="*/ 8724 w 8724"/>
              <a:gd name="connsiteY6" fmla="*/ 0 h 10000"/>
              <a:gd name="connsiteX0" fmla="*/ 0 w 10000"/>
              <a:gd name="connsiteY0" fmla="*/ 10000 h 10000"/>
              <a:gd name="connsiteX1" fmla="*/ 4190 w 10000"/>
              <a:gd name="connsiteY1" fmla="*/ 10000 h 10000"/>
              <a:gd name="connsiteX2" fmla="*/ 4190 w 10000"/>
              <a:gd name="connsiteY2" fmla="*/ 0 h 10000"/>
              <a:gd name="connsiteX3" fmla="*/ 7391 w 10000"/>
              <a:gd name="connsiteY3" fmla="*/ 0 h 10000"/>
              <a:gd name="connsiteX4" fmla="*/ 7391 w 10000"/>
              <a:gd name="connsiteY4" fmla="*/ 10000 h 10000"/>
              <a:gd name="connsiteX5" fmla="*/ 10000 w 10000"/>
              <a:gd name="connsiteY5" fmla="*/ 10000 h 10000"/>
              <a:gd name="connsiteX0" fmla="*/ 0 w 7391"/>
              <a:gd name="connsiteY0" fmla="*/ 10000 h 10000"/>
              <a:gd name="connsiteX1" fmla="*/ 4190 w 7391"/>
              <a:gd name="connsiteY1" fmla="*/ 10000 h 10000"/>
              <a:gd name="connsiteX2" fmla="*/ 4190 w 7391"/>
              <a:gd name="connsiteY2" fmla="*/ 0 h 10000"/>
              <a:gd name="connsiteX3" fmla="*/ 7391 w 7391"/>
              <a:gd name="connsiteY3" fmla="*/ 0 h 10000"/>
              <a:gd name="connsiteX4" fmla="*/ 7391 w 7391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1" h="10000">
                <a:moveTo>
                  <a:pt x="0" y="10000"/>
                </a:moveTo>
                <a:lnTo>
                  <a:pt x="4190" y="10000"/>
                </a:lnTo>
                <a:lnTo>
                  <a:pt x="4190" y="0"/>
                </a:lnTo>
                <a:lnTo>
                  <a:pt x="7391" y="0"/>
                </a:lnTo>
                <a:lnTo>
                  <a:pt x="7391" y="1000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61"/>
          <p:cNvSpPr>
            <a:spLocks/>
          </p:cNvSpPr>
          <p:nvPr/>
        </p:nvSpPr>
        <p:spPr bwMode="auto">
          <a:xfrm>
            <a:off x="3366752" y="2215573"/>
            <a:ext cx="1130060" cy="603250"/>
          </a:xfrm>
          <a:custGeom>
            <a:avLst/>
            <a:gdLst>
              <a:gd name="T0" fmla="*/ 0 w 5800"/>
              <a:gd name="T1" fmla="*/ 1350 h 1350"/>
              <a:gd name="T2" fmla="*/ 2120 w 5800"/>
              <a:gd name="T3" fmla="*/ 1350 h 1350"/>
              <a:gd name="T4" fmla="*/ 2120 w 5800"/>
              <a:gd name="T5" fmla="*/ 0 h 1350"/>
              <a:gd name="T6" fmla="*/ 3740 w 5800"/>
              <a:gd name="T7" fmla="*/ 0 h 1350"/>
              <a:gd name="T8" fmla="*/ 3740 w 5800"/>
              <a:gd name="T9" fmla="*/ 1350 h 1350"/>
              <a:gd name="T10" fmla="*/ 5060 w 5800"/>
              <a:gd name="T11" fmla="*/ 1350 h 1350"/>
              <a:gd name="T12" fmla="*/ 5060 w 5800"/>
              <a:gd name="T13" fmla="*/ 0 h 1350"/>
              <a:gd name="T14" fmla="*/ 5800 w 5800"/>
              <a:gd name="T15" fmla="*/ 0 h 1350"/>
              <a:gd name="connsiteX0" fmla="*/ 0 w 8724"/>
              <a:gd name="connsiteY0" fmla="*/ 10000 h 10000"/>
              <a:gd name="connsiteX1" fmla="*/ 3655 w 8724"/>
              <a:gd name="connsiteY1" fmla="*/ 10000 h 10000"/>
              <a:gd name="connsiteX2" fmla="*/ 3655 w 8724"/>
              <a:gd name="connsiteY2" fmla="*/ 0 h 10000"/>
              <a:gd name="connsiteX3" fmla="*/ 6448 w 8724"/>
              <a:gd name="connsiteY3" fmla="*/ 0 h 10000"/>
              <a:gd name="connsiteX4" fmla="*/ 6448 w 8724"/>
              <a:gd name="connsiteY4" fmla="*/ 10000 h 10000"/>
              <a:gd name="connsiteX5" fmla="*/ 8724 w 8724"/>
              <a:gd name="connsiteY5" fmla="*/ 10000 h 10000"/>
              <a:gd name="connsiteX6" fmla="*/ 8724 w 8724"/>
              <a:gd name="connsiteY6" fmla="*/ 0 h 10000"/>
              <a:gd name="connsiteX0" fmla="*/ 0 w 10000"/>
              <a:gd name="connsiteY0" fmla="*/ 10000 h 10000"/>
              <a:gd name="connsiteX1" fmla="*/ 4190 w 10000"/>
              <a:gd name="connsiteY1" fmla="*/ 10000 h 10000"/>
              <a:gd name="connsiteX2" fmla="*/ 4190 w 10000"/>
              <a:gd name="connsiteY2" fmla="*/ 0 h 10000"/>
              <a:gd name="connsiteX3" fmla="*/ 7391 w 10000"/>
              <a:gd name="connsiteY3" fmla="*/ 0 h 10000"/>
              <a:gd name="connsiteX4" fmla="*/ 7391 w 10000"/>
              <a:gd name="connsiteY4" fmla="*/ 10000 h 10000"/>
              <a:gd name="connsiteX5" fmla="*/ 10000 w 10000"/>
              <a:gd name="connsiteY5" fmla="*/ 10000 h 10000"/>
              <a:gd name="connsiteX0" fmla="*/ 0 w 7391"/>
              <a:gd name="connsiteY0" fmla="*/ 10000 h 10000"/>
              <a:gd name="connsiteX1" fmla="*/ 4190 w 7391"/>
              <a:gd name="connsiteY1" fmla="*/ 10000 h 10000"/>
              <a:gd name="connsiteX2" fmla="*/ 4190 w 7391"/>
              <a:gd name="connsiteY2" fmla="*/ 0 h 10000"/>
              <a:gd name="connsiteX3" fmla="*/ 7391 w 7391"/>
              <a:gd name="connsiteY3" fmla="*/ 0 h 10000"/>
              <a:gd name="connsiteX4" fmla="*/ 7391 w 7391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1" h="10000">
                <a:moveTo>
                  <a:pt x="0" y="10000"/>
                </a:moveTo>
                <a:lnTo>
                  <a:pt x="4190" y="10000"/>
                </a:lnTo>
                <a:lnTo>
                  <a:pt x="4190" y="0"/>
                </a:lnTo>
                <a:lnTo>
                  <a:pt x="7391" y="0"/>
                </a:lnTo>
                <a:lnTo>
                  <a:pt x="7391" y="1000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61"/>
          <p:cNvSpPr>
            <a:spLocks/>
          </p:cNvSpPr>
          <p:nvPr/>
        </p:nvSpPr>
        <p:spPr bwMode="auto">
          <a:xfrm>
            <a:off x="4496812" y="2215573"/>
            <a:ext cx="1130060" cy="603250"/>
          </a:xfrm>
          <a:custGeom>
            <a:avLst/>
            <a:gdLst>
              <a:gd name="T0" fmla="*/ 0 w 5800"/>
              <a:gd name="T1" fmla="*/ 1350 h 1350"/>
              <a:gd name="T2" fmla="*/ 2120 w 5800"/>
              <a:gd name="T3" fmla="*/ 1350 h 1350"/>
              <a:gd name="T4" fmla="*/ 2120 w 5800"/>
              <a:gd name="T5" fmla="*/ 0 h 1350"/>
              <a:gd name="T6" fmla="*/ 3740 w 5800"/>
              <a:gd name="T7" fmla="*/ 0 h 1350"/>
              <a:gd name="T8" fmla="*/ 3740 w 5800"/>
              <a:gd name="T9" fmla="*/ 1350 h 1350"/>
              <a:gd name="T10" fmla="*/ 5060 w 5800"/>
              <a:gd name="T11" fmla="*/ 1350 h 1350"/>
              <a:gd name="T12" fmla="*/ 5060 w 5800"/>
              <a:gd name="T13" fmla="*/ 0 h 1350"/>
              <a:gd name="T14" fmla="*/ 5800 w 5800"/>
              <a:gd name="T15" fmla="*/ 0 h 1350"/>
              <a:gd name="connsiteX0" fmla="*/ 0 w 8724"/>
              <a:gd name="connsiteY0" fmla="*/ 10000 h 10000"/>
              <a:gd name="connsiteX1" fmla="*/ 3655 w 8724"/>
              <a:gd name="connsiteY1" fmla="*/ 10000 h 10000"/>
              <a:gd name="connsiteX2" fmla="*/ 3655 w 8724"/>
              <a:gd name="connsiteY2" fmla="*/ 0 h 10000"/>
              <a:gd name="connsiteX3" fmla="*/ 6448 w 8724"/>
              <a:gd name="connsiteY3" fmla="*/ 0 h 10000"/>
              <a:gd name="connsiteX4" fmla="*/ 6448 w 8724"/>
              <a:gd name="connsiteY4" fmla="*/ 10000 h 10000"/>
              <a:gd name="connsiteX5" fmla="*/ 8724 w 8724"/>
              <a:gd name="connsiteY5" fmla="*/ 10000 h 10000"/>
              <a:gd name="connsiteX6" fmla="*/ 8724 w 8724"/>
              <a:gd name="connsiteY6" fmla="*/ 0 h 10000"/>
              <a:gd name="connsiteX0" fmla="*/ 0 w 10000"/>
              <a:gd name="connsiteY0" fmla="*/ 10000 h 10000"/>
              <a:gd name="connsiteX1" fmla="*/ 4190 w 10000"/>
              <a:gd name="connsiteY1" fmla="*/ 10000 h 10000"/>
              <a:gd name="connsiteX2" fmla="*/ 4190 w 10000"/>
              <a:gd name="connsiteY2" fmla="*/ 0 h 10000"/>
              <a:gd name="connsiteX3" fmla="*/ 7391 w 10000"/>
              <a:gd name="connsiteY3" fmla="*/ 0 h 10000"/>
              <a:gd name="connsiteX4" fmla="*/ 7391 w 10000"/>
              <a:gd name="connsiteY4" fmla="*/ 10000 h 10000"/>
              <a:gd name="connsiteX5" fmla="*/ 10000 w 10000"/>
              <a:gd name="connsiteY5" fmla="*/ 10000 h 10000"/>
              <a:gd name="connsiteX0" fmla="*/ 0 w 7391"/>
              <a:gd name="connsiteY0" fmla="*/ 10000 h 10000"/>
              <a:gd name="connsiteX1" fmla="*/ 4190 w 7391"/>
              <a:gd name="connsiteY1" fmla="*/ 10000 h 10000"/>
              <a:gd name="connsiteX2" fmla="*/ 4190 w 7391"/>
              <a:gd name="connsiteY2" fmla="*/ 0 h 10000"/>
              <a:gd name="connsiteX3" fmla="*/ 7391 w 7391"/>
              <a:gd name="connsiteY3" fmla="*/ 0 h 10000"/>
              <a:gd name="connsiteX4" fmla="*/ 7391 w 7391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1" h="10000">
                <a:moveTo>
                  <a:pt x="0" y="10000"/>
                </a:moveTo>
                <a:lnTo>
                  <a:pt x="4190" y="10000"/>
                </a:lnTo>
                <a:lnTo>
                  <a:pt x="4190" y="0"/>
                </a:lnTo>
                <a:lnTo>
                  <a:pt x="7391" y="0"/>
                </a:lnTo>
                <a:lnTo>
                  <a:pt x="7391" y="1000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1"/>
          <p:cNvSpPr>
            <a:spLocks/>
          </p:cNvSpPr>
          <p:nvPr/>
        </p:nvSpPr>
        <p:spPr bwMode="auto">
          <a:xfrm>
            <a:off x="5626872" y="2215573"/>
            <a:ext cx="1130060" cy="603250"/>
          </a:xfrm>
          <a:custGeom>
            <a:avLst/>
            <a:gdLst>
              <a:gd name="T0" fmla="*/ 0 w 5800"/>
              <a:gd name="T1" fmla="*/ 1350 h 1350"/>
              <a:gd name="T2" fmla="*/ 2120 w 5800"/>
              <a:gd name="T3" fmla="*/ 1350 h 1350"/>
              <a:gd name="T4" fmla="*/ 2120 w 5800"/>
              <a:gd name="T5" fmla="*/ 0 h 1350"/>
              <a:gd name="T6" fmla="*/ 3740 w 5800"/>
              <a:gd name="T7" fmla="*/ 0 h 1350"/>
              <a:gd name="T8" fmla="*/ 3740 w 5800"/>
              <a:gd name="T9" fmla="*/ 1350 h 1350"/>
              <a:gd name="T10" fmla="*/ 5060 w 5800"/>
              <a:gd name="T11" fmla="*/ 1350 h 1350"/>
              <a:gd name="T12" fmla="*/ 5060 w 5800"/>
              <a:gd name="T13" fmla="*/ 0 h 1350"/>
              <a:gd name="T14" fmla="*/ 5800 w 5800"/>
              <a:gd name="T15" fmla="*/ 0 h 1350"/>
              <a:gd name="connsiteX0" fmla="*/ 0 w 8724"/>
              <a:gd name="connsiteY0" fmla="*/ 10000 h 10000"/>
              <a:gd name="connsiteX1" fmla="*/ 3655 w 8724"/>
              <a:gd name="connsiteY1" fmla="*/ 10000 h 10000"/>
              <a:gd name="connsiteX2" fmla="*/ 3655 w 8724"/>
              <a:gd name="connsiteY2" fmla="*/ 0 h 10000"/>
              <a:gd name="connsiteX3" fmla="*/ 6448 w 8724"/>
              <a:gd name="connsiteY3" fmla="*/ 0 h 10000"/>
              <a:gd name="connsiteX4" fmla="*/ 6448 w 8724"/>
              <a:gd name="connsiteY4" fmla="*/ 10000 h 10000"/>
              <a:gd name="connsiteX5" fmla="*/ 8724 w 8724"/>
              <a:gd name="connsiteY5" fmla="*/ 10000 h 10000"/>
              <a:gd name="connsiteX6" fmla="*/ 8724 w 8724"/>
              <a:gd name="connsiteY6" fmla="*/ 0 h 10000"/>
              <a:gd name="connsiteX0" fmla="*/ 0 w 10000"/>
              <a:gd name="connsiteY0" fmla="*/ 10000 h 10000"/>
              <a:gd name="connsiteX1" fmla="*/ 4190 w 10000"/>
              <a:gd name="connsiteY1" fmla="*/ 10000 h 10000"/>
              <a:gd name="connsiteX2" fmla="*/ 4190 w 10000"/>
              <a:gd name="connsiteY2" fmla="*/ 0 h 10000"/>
              <a:gd name="connsiteX3" fmla="*/ 7391 w 10000"/>
              <a:gd name="connsiteY3" fmla="*/ 0 h 10000"/>
              <a:gd name="connsiteX4" fmla="*/ 7391 w 10000"/>
              <a:gd name="connsiteY4" fmla="*/ 10000 h 10000"/>
              <a:gd name="connsiteX5" fmla="*/ 10000 w 10000"/>
              <a:gd name="connsiteY5" fmla="*/ 10000 h 10000"/>
              <a:gd name="connsiteX0" fmla="*/ 0 w 7391"/>
              <a:gd name="connsiteY0" fmla="*/ 10000 h 10000"/>
              <a:gd name="connsiteX1" fmla="*/ 4190 w 7391"/>
              <a:gd name="connsiteY1" fmla="*/ 10000 h 10000"/>
              <a:gd name="connsiteX2" fmla="*/ 4190 w 7391"/>
              <a:gd name="connsiteY2" fmla="*/ 0 h 10000"/>
              <a:gd name="connsiteX3" fmla="*/ 7391 w 7391"/>
              <a:gd name="connsiteY3" fmla="*/ 0 h 10000"/>
              <a:gd name="connsiteX4" fmla="*/ 7391 w 7391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1" h="10000">
                <a:moveTo>
                  <a:pt x="0" y="10000"/>
                </a:moveTo>
                <a:lnTo>
                  <a:pt x="4190" y="10000"/>
                </a:lnTo>
                <a:lnTo>
                  <a:pt x="4190" y="0"/>
                </a:lnTo>
                <a:lnTo>
                  <a:pt x="7391" y="0"/>
                </a:lnTo>
                <a:lnTo>
                  <a:pt x="7391" y="1000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61"/>
          <p:cNvSpPr>
            <a:spLocks/>
          </p:cNvSpPr>
          <p:nvPr/>
        </p:nvSpPr>
        <p:spPr bwMode="auto">
          <a:xfrm>
            <a:off x="6756932" y="2215573"/>
            <a:ext cx="1130060" cy="603250"/>
          </a:xfrm>
          <a:custGeom>
            <a:avLst/>
            <a:gdLst>
              <a:gd name="T0" fmla="*/ 0 w 5800"/>
              <a:gd name="T1" fmla="*/ 1350 h 1350"/>
              <a:gd name="T2" fmla="*/ 2120 w 5800"/>
              <a:gd name="T3" fmla="*/ 1350 h 1350"/>
              <a:gd name="T4" fmla="*/ 2120 w 5800"/>
              <a:gd name="T5" fmla="*/ 0 h 1350"/>
              <a:gd name="T6" fmla="*/ 3740 w 5800"/>
              <a:gd name="T7" fmla="*/ 0 h 1350"/>
              <a:gd name="T8" fmla="*/ 3740 w 5800"/>
              <a:gd name="T9" fmla="*/ 1350 h 1350"/>
              <a:gd name="T10" fmla="*/ 5060 w 5800"/>
              <a:gd name="T11" fmla="*/ 1350 h 1350"/>
              <a:gd name="T12" fmla="*/ 5060 w 5800"/>
              <a:gd name="T13" fmla="*/ 0 h 1350"/>
              <a:gd name="T14" fmla="*/ 5800 w 5800"/>
              <a:gd name="T15" fmla="*/ 0 h 1350"/>
              <a:gd name="connsiteX0" fmla="*/ 0 w 8724"/>
              <a:gd name="connsiteY0" fmla="*/ 10000 h 10000"/>
              <a:gd name="connsiteX1" fmla="*/ 3655 w 8724"/>
              <a:gd name="connsiteY1" fmla="*/ 10000 h 10000"/>
              <a:gd name="connsiteX2" fmla="*/ 3655 w 8724"/>
              <a:gd name="connsiteY2" fmla="*/ 0 h 10000"/>
              <a:gd name="connsiteX3" fmla="*/ 6448 w 8724"/>
              <a:gd name="connsiteY3" fmla="*/ 0 h 10000"/>
              <a:gd name="connsiteX4" fmla="*/ 6448 w 8724"/>
              <a:gd name="connsiteY4" fmla="*/ 10000 h 10000"/>
              <a:gd name="connsiteX5" fmla="*/ 8724 w 8724"/>
              <a:gd name="connsiteY5" fmla="*/ 10000 h 10000"/>
              <a:gd name="connsiteX6" fmla="*/ 8724 w 8724"/>
              <a:gd name="connsiteY6" fmla="*/ 0 h 10000"/>
              <a:gd name="connsiteX0" fmla="*/ 0 w 10000"/>
              <a:gd name="connsiteY0" fmla="*/ 10000 h 10000"/>
              <a:gd name="connsiteX1" fmla="*/ 4190 w 10000"/>
              <a:gd name="connsiteY1" fmla="*/ 10000 h 10000"/>
              <a:gd name="connsiteX2" fmla="*/ 4190 w 10000"/>
              <a:gd name="connsiteY2" fmla="*/ 0 h 10000"/>
              <a:gd name="connsiteX3" fmla="*/ 7391 w 10000"/>
              <a:gd name="connsiteY3" fmla="*/ 0 h 10000"/>
              <a:gd name="connsiteX4" fmla="*/ 7391 w 10000"/>
              <a:gd name="connsiteY4" fmla="*/ 10000 h 10000"/>
              <a:gd name="connsiteX5" fmla="*/ 10000 w 10000"/>
              <a:gd name="connsiteY5" fmla="*/ 10000 h 10000"/>
              <a:gd name="connsiteX0" fmla="*/ 0 w 7391"/>
              <a:gd name="connsiteY0" fmla="*/ 10000 h 10000"/>
              <a:gd name="connsiteX1" fmla="*/ 4190 w 7391"/>
              <a:gd name="connsiteY1" fmla="*/ 10000 h 10000"/>
              <a:gd name="connsiteX2" fmla="*/ 4190 w 7391"/>
              <a:gd name="connsiteY2" fmla="*/ 0 h 10000"/>
              <a:gd name="connsiteX3" fmla="*/ 7391 w 7391"/>
              <a:gd name="connsiteY3" fmla="*/ 0 h 10000"/>
              <a:gd name="connsiteX4" fmla="*/ 7391 w 7391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1" h="10000">
                <a:moveTo>
                  <a:pt x="0" y="10000"/>
                </a:moveTo>
                <a:lnTo>
                  <a:pt x="4190" y="10000"/>
                </a:lnTo>
                <a:lnTo>
                  <a:pt x="4190" y="0"/>
                </a:lnTo>
                <a:lnTo>
                  <a:pt x="7391" y="0"/>
                </a:lnTo>
                <a:lnTo>
                  <a:pt x="7391" y="1000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29920" y="2818823"/>
            <a:ext cx="7843520" cy="0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875280" y="1519535"/>
            <a:ext cx="519792" cy="706198"/>
            <a:chOff x="2875280" y="1519535"/>
            <a:chExt cx="519792" cy="706198"/>
          </a:xfrm>
        </p:grpSpPr>
        <p:cxnSp>
          <p:nvCxnSpPr>
            <p:cNvPr id="12" name="Straight Connector 11"/>
            <p:cNvCxnSpPr/>
            <p:nvPr/>
          </p:nvCxnSpPr>
          <p:spPr>
            <a:xfrm flipH="1" flipV="1">
              <a:off x="2875280" y="1676400"/>
              <a:ext cx="2049" cy="549333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lg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3356592" y="1676400"/>
              <a:ext cx="2049" cy="549333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lg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875280" y="2032000"/>
              <a:ext cx="481312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895600" y="1519535"/>
              <a:ext cx="4994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 smtClean="0"/>
                <a:t>t</a:t>
              </a:r>
              <a:r>
                <a:rPr lang="en-US" sz="2400" i="1" baseline="-25000" dirty="0" err="1" smtClean="0"/>
                <a:t>w</a:t>
              </a:r>
              <a:endParaRPr lang="en-US" sz="2400" i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73231" y="2818823"/>
            <a:ext cx="1143761" cy="709045"/>
            <a:chOff x="2873231" y="2818823"/>
            <a:chExt cx="1143761" cy="709045"/>
          </a:xfrm>
        </p:grpSpPr>
        <p:cxnSp>
          <p:nvCxnSpPr>
            <p:cNvPr id="15" name="Straight Connector 14"/>
            <p:cNvCxnSpPr/>
            <p:nvPr/>
          </p:nvCxnSpPr>
          <p:spPr>
            <a:xfrm flipH="1" flipV="1">
              <a:off x="2873231" y="2818823"/>
              <a:ext cx="2049" cy="549333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lg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4014943" y="2818823"/>
              <a:ext cx="2049" cy="549333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lg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873231" y="3139440"/>
              <a:ext cx="1143761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267256" y="3066203"/>
              <a:ext cx="409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T</a:t>
              </a:r>
              <a:endParaRPr lang="en-US" sz="2400" i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85160" y="2784224"/>
            <a:ext cx="3404162" cy="1112976"/>
            <a:chOff x="4485160" y="2784224"/>
            <a:chExt cx="3404162" cy="1112976"/>
          </a:xfrm>
        </p:grpSpPr>
        <p:cxnSp>
          <p:nvCxnSpPr>
            <p:cNvPr id="23" name="Straight Connector 22"/>
            <p:cNvCxnSpPr/>
            <p:nvPr/>
          </p:nvCxnSpPr>
          <p:spPr>
            <a:xfrm flipH="1" flipV="1">
              <a:off x="4485160" y="2811511"/>
              <a:ext cx="2049" cy="549333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lg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7887273" y="2784224"/>
              <a:ext cx="2049" cy="549333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lg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485160" y="3132128"/>
              <a:ext cx="3401832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935825" y="3066203"/>
              <a:ext cx="179508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 sec</a:t>
              </a:r>
            </a:p>
            <a:p>
              <a:r>
                <a:rPr lang="en-US" sz="2400" dirty="0"/>
                <a:t>	</a:t>
              </a:r>
              <a:r>
                <a:rPr lang="en-US" sz="2400" dirty="0" smtClean="0"/>
                <a:t>↳ </a:t>
              </a:r>
              <a:r>
                <a:rPr lang="en-US" sz="2400" i="1" dirty="0" smtClean="0"/>
                <a:t>f</a:t>
              </a:r>
              <a:r>
                <a:rPr lang="en-US" sz="2400" dirty="0" smtClean="0"/>
                <a:t> = 3 Hz</a:t>
              </a:r>
              <a:endParaRPr lang="en-US" sz="2400" dirty="0"/>
            </a:p>
          </p:txBody>
        </p:sp>
      </p:grpSp>
      <p:sp>
        <p:nvSpPr>
          <p:cNvPr id="31" name="Freeform 61"/>
          <p:cNvSpPr>
            <a:spLocks/>
          </p:cNvSpPr>
          <p:nvPr/>
        </p:nvSpPr>
        <p:spPr bwMode="auto">
          <a:xfrm>
            <a:off x="1106632" y="4586662"/>
            <a:ext cx="1130060" cy="603249"/>
          </a:xfrm>
          <a:custGeom>
            <a:avLst/>
            <a:gdLst>
              <a:gd name="T0" fmla="*/ 0 w 5800"/>
              <a:gd name="T1" fmla="*/ 1350 h 1350"/>
              <a:gd name="T2" fmla="*/ 2120 w 5800"/>
              <a:gd name="T3" fmla="*/ 1350 h 1350"/>
              <a:gd name="T4" fmla="*/ 2120 w 5800"/>
              <a:gd name="T5" fmla="*/ 0 h 1350"/>
              <a:gd name="T6" fmla="*/ 3740 w 5800"/>
              <a:gd name="T7" fmla="*/ 0 h 1350"/>
              <a:gd name="T8" fmla="*/ 3740 w 5800"/>
              <a:gd name="T9" fmla="*/ 1350 h 1350"/>
              <a:gd name="T10" fmla="*/ 5060 w 5800"/>
              <a:gd name="T11" fmla="*/ 1350 h 1350"/>
              <a:gd name="T12" fmla="*/ 5060 w 5800"/>
              <a:gd name="T13" fmla="*/ 0 h 1350"/>
              <a:gd name="T14" fmla="*/ 5800 w 5800"/>
              <a:gd name="T15" fmla="*/ 0 h 1350"/>
              <a:gd name="connsiteX0" fmla="*/ 0 w 8724"/>
              <a:gd name="connsiteY0" fmla="*/ 10000 h 10000"/>
              <a:gd name="connsiteX1" fmla="*/ 3655 w 8724"/>
              <a:gd name="connsiteY1" fmla="*/ 10000 h 10000"/>
              <a:gd name="connsiteX2" fmla="*/ 3655 w 8724"/>
              <a:gd name="connsiteY2" fmla="*/ 0 h 10000"/>
              <a:gd name="connsiteX3" fmla="*/ 6448 w 8724"/>
              <a:gd name="connsiteY3" fmla="*/ 0 h 10000"/>
              <a:gd name="connsiteX4" fmla="*/ 6448 w 8724"/>
              <a:gd name="connsiteY4" fmla="*/ 10000 h 10000"/>
              <a:gd name="connsiteX5" fmla="*/ 8724 w 8724"/>
              <a:gd name="connsiteY5" fmla="*/ 10000 h 10000"/>
              <a:gd name="connsiteX6" fmla="*/ 8724 w 8724"/>
              <a:gd name="connsiteY6" fmla="*/ 0 h 10000"/>
              <a:gd name="connsiteX0" fmla="*/ 0 w 10000"/>
              <a:gd name="connsiteY0" fmla="*/ 10000 h 10000"/>
              <a:gd name="connsiteX1" fmla="*/ 4190 w 10000"/>
              <a:gd name="connsiteY1" fmla="*/ 10000 h 10000"/>
              <a:gd name="connsiteX2" fmla="*/ 4190 w 10000"/>
              <a:gd name="connsiteY2" fmla="*/ 0 h 10000"/>
              <a:gd name="connsiteX3" fmla="*/ 7391 w 10000"/>
              <a:gd name="connsiteY3" fmla="*/ 0 h 10000"/>
              <a:gd name="connsiteX4" fmla="*/ 7391 w 10000"/>
              <a:gd name="connsiteY4" fmla="*/ 10000 h 10000"/>
              <a:gd name="connsiteX5" fmla="*/ 10000 w 10000"/>
              <a:gd name="connsiteY5" fmla="*/ 10000 h 10000"/>
              <a:gd name="connsiteX0" fmla="*/ 0 w 7391"/>
              <a:gd name="connsiteY0" fmla="*/ 10000 h 10000"/>
              <a:gd name="connsiteX1" fmla="*/ 4190 w 7391"/>
              <a:gd name="connsiteY1" fmla="*/ 10000 h 10000"/>
              <a:gd name="connsiteX2" fmla="*/ 4190 w 7391"/>
              <a:gd name="connsiteY2" fmla="*/ 0 h 10000"/>
              <a:gd name="connsiteX3" fmla="*/ 7391 w 7391"/>
              <a:gd name="connsiteY3" fmla="*/ 0 h 10000"/>
              <a:gd name="connsiteX4" fmla="*/ 7391 w 7391"/>
              <a:gd name="connsiteY4" fmla="*/ 10000 h 10000"/>
              <a:gd name="connsiteX0" fmla="*/ 0 w 10000"/>
              <a:gd name="connsiteY0" fmla="*/ 10000 h 10000"/>
              <a:gd name="connsiteX1" fmla="*/ 5669 w 10000"/>
              <a:gd name="connsiteY1" fmla="*/ 10000 h 10000"/>
              <a:gd name="connsiteX2" fmla="*/ 7557 w 10000"/>
              <a:gd name="connsiteY2" fmla="*/ 337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557 w 10000"/>
              <a:gd name="connsiteY2" fmla="*/ 337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337 h 10505"/>
              <a:gd name="connsiteX1" fmla="*/ 7467 w 10000"/>
              <a:gd name="connsiteY1" fmla="*/ 10505 h 10505"/>
              <a:gd name="connsiteX2" fmla="*/ 7467 w 10000"/>
              <a:gd name="connsiteY2" fmla="*/ 0 h 10505"/>
              <a:gd name="connsiteX3" fmla="*/ 10000 w 10000"/>
              <a:gd name="connsiteY3" fmla="*/ 337 h 10505"/>
              <a:gd name="connsiteX4" fmla="*/ 10000 w 10000"/>
              <a:gd name="connsiteY4" fmla="*/ 10337 h 10505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467 w 10000"/>
              <a:gd name="connsiteY2" fmla="*/ 84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523 w 10000"/>
              <a:gd name="connsiteY2" fmla="*/ 84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000 h 10000"/>
              <a:gd name="connsiteX1" fmla="*/ 7467 w 10000"/>
              <a:gd name="connsiteY1" fmla="*/ 9852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63"/>
              <a:gd name="connsiteX1" fmla="*/ 7467 w 10000"/>
              <a:gd name="connsiteY1" fmla="*/ 10063 h 10063"/>
              <a:gd name="connsiteX2" fmla="*/ 7523 w 10000"/>
              <a:gd name="connsiteY2" fmla="*/ 84 h 10063"/>
              <a:gd name="connsiteX3" fmla="*/ 10000 w 10000"/>
              <a:gd name="connsiteY3" fmla="*/ 0 h 10063"/>
              <a:gd name="connsiteX4" fmla="*/ 10000 w 10000"/>
              <a:gd name="connsiteY4" fmla="*/ 10000 h 10063"/>
              <a:gd name="connsiteX0" fmla="*/ 0 w 10000"/>
              <a:gd name="connsiteY0" fmla="*/ 10000 h 10000"/>
              <a:gd name="connsiteX1" fmla="*/ 7467 w 10000"/>
              <a:gd name="connsiteY1" fmla="*/ 7148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63"/>
              <a:gd name="connsiteX1" fmla="*/ 7502 w 10000"/>
              <a:gd name="connsiteY1" fmla="*/ 10063 h 10063"/>
              <a:gd name="connsiteX2" fmla="*/ 7523 w 10000"/>
              <a:gd name="connsiteY2" fmla="*/ 84 h 10063"/>
              <a:gd name="connsiteX3" fmla="*/ 10000 w 10000"/>
              <a:gd name="connsiteY3" fmla="*/ 0 h 10063"/>
              <a:gd name="connsiteX4" fmla="*/ 10000 w 10000"/>
              <a:gd name="connsiteY4" fmla="*/ 10000 h 10063"/>
              <a:gd name="connsiteX0" fmla="*/ 0 w 10000"/>
              <a:gd name="connsiteY0" fmla="*/ 10000 h 10128"/>
              <a:gd name="connsiteX1" fmla="*/ 7571 w 10000"/>
              <a:gd name="connsiteY1" fmla="*/ 10128 h 10128"/>
              <a:gd name="connsiteX2" fmla="*/ 7523 w 10000"/>
              <a:gd name="connsiteY2" fmla="*/ 84 h 10128"/>
              <a:gd name="connsiteX3" fmla="*/ 10000 w 10000"/>
              <a:gd name="connsiteY3" fmla="*/ 0 h 10128"/>
              <a:gd name="connsiteX4" fmla="*/ 10000 w 10000"/>
              <a:gd name="connsiteY4" fmla="*/ 10000 h 10128"/>
              <a:gd name="connsiteX0" fmla="*/ 0 w 10000"/>
              <a:gd name="connsiteY0" fmla="*/ 10000 h 10000"/>
              <a:gd name="connsiteX1" fmla="*/ 4735 w 10000"/>
              <a:gd name="connsiteY1" fmla="*/ 5853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00"/>
              <a:gd name="connsiteX1" fmla="*/ 7501 w 10000"/>
              <a:gd name="connsiteY1" fmla="*/ 9999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7501" y="9999"/>
                </a:lnTo>
                <a:cubicBezTo>
                  <a:pt x="7520" y="6638"/>
                  <a:pt x="7504" y="3445"/>
                  <a:pt x="7523" y="84"/>
                </a:cubicBezTo>
                <a:lnTo>
                  <a:pt x="10000" y="0"/>
                </a:lnTo>
                <a:lnTo>
                  <a:pt x="10000" y="1000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61"/>
          <p:cNvSpPr>
            <a:spLocks/>
          </p:cNvSpPr>
          <p:nvPr/>
        </p:nvSpPr>
        <p:spPr bwMode="auto">
          <a:xfrm>
            <a:off x="2226532" y="4586662"/>
            <a:ext cx="1130060" cy="603249"/>
          </a:xfrm>
          <a:custGeom>
            <a:avLst/>
            <a:gdLst>
              <a:gd name="T0" fmla="*/ 0 w 5800"/>
              <a:gd name="T1" fmla="*/ 1350 h 1350"/>
              <a:gd name="T2" fmla="*/ 2120 w 5800"/>
              <a:gd name="T3" fmla="*/ 1350 h 1350"/>
              <a:gd name="T4" fmla="*/ 2120 w 5800"/>
              <a:gd name="T5" fmla="*/ 0 h 1350"/>
              <a:gd name="T6" fmla="*/ 3740 w 5800"/>
              <a:gd name="T7" fmla="*/ 0 h 1350"/>
              <a:gd name="T8" fmla="*/ 3740 w 5800"/>
              <a:gd name="T9" fmla="*/ 1350 h 1350"/>
              <a:gd name="T10" fmla="*/ 5060 w 5800"/>
              <a:gd name="T11" fmla="*/ 1350 h 1350"/>
              <a:gd name="T12" fmla="*/ 5060 w 5800"/>
              <a:gd name="T13" fmla="*/ 0 h 1350"/>
              <a:gd name="T14" fmla="*/ 5800 w 5800"/>
              <a:gd name="T15" fmla="*/ 0 h 1350"/>
              <a:gd name="connsiteX0" fmla="*/ 0 w 8724"/>
              <a:gd name="connsiteY0" fmla="*/ 10000 h 10000"/>
              <a:gd name="connsiteX1" fmla="*/ 3655 w 8724"/>
              <a:gd name="connsiteY1" fmla="*/ 10000 h 10000"/>
              <a:gd name="connsiteX2" fmla="*/ 3655 w 8724"/>
              <a:gd name="connsiteY2" fmla="*/ 0 h 10000"/>
              <a:gd name="connsiteX3" fmla="*/ 6448 w 8724"/>
              <a:gd name="connsiteY3" fmla="*/ 0 h 10000"/>
              <a:gd name="connsiteX4" fmla="*/ 6448 w 8724"/>
              <a:gd name="connsiteY4" fmla="*/ 10000 h 10000"/>
              <a:gd name="connsiteX5" fmla="*/ 8724 w 8724"/>
              <a:gd name="connsiteY5" fmla="*/ 10000 h 10000"/>
              <a:gd name="connsiteX6" fmla="*/ 8724 w 8724"/>
              <a:gd name="connsiteY6" fmla="*/ 0 h 10000"/>
              <a:gd name="connsiteX0" fmla="*/ 0 w 10000"/>
              <a:gd name="connsiteY0" fmla="*/ 10000 h 10000"/>
              <a:gd name="connsiteX1" fmla="*/ 4190 w 10000"/>
              <a:gd name="connsiteY1" fmla="*/ 10000 h 10000"/>
              <a:gd name="connsiteX2" fmla="*/ 4190 w 10000"/>
              <a:gd name="connsiteY2" fmla="*/ 0 h 10000"/>
              <a:gd name="connsiteX3" fmla="*/ 7391 w 10000"/>
              <a:gd name="connsiteY3" fmla="*/ 0 h 10000"/>
              <a:gd name="connsiteX4" fmla="*/ 7391 w 10000"/>
              <a:gd name="connsiteY4" fmla="*/ 10000 h 10000"/>
              <a:gd name="connsiteX5" fmla="*/ 10000 w 10000"/>
              <a:gd name="connsiteY5" fmla="*/ 10000 h 10000"/>
              <a:gd name="connsiteX0" fmla="*/ 0 w 7391"/>
              <a:gd name="connsiteY0" fmla="*/ 10000 h 10000"/>
              <a:gd name="connsiteX1" fmla="*/ 4190 w 7391"/>
              <a:gd name="connsiteY1" fmla="*/ 10000 h 10000"/>
              <a:gd name="connsiteX2" fmla="*/ 4190 w 7391"/>
              <a:gd name="connsiteY2" fmla="*/ 0 h 10000"/>
              <a:gd name="connsiteX3" fmla="*/ 7391 w 7391"/>
              <a:gd name="connsiteY3" fmla="*/ 0 h 10000"/>
              <a:gd name="connsiteX4" fmla="*/ 7391 w 7391"/>
              <a:gd name="connsiteY4" fmla="*/ 10000 h 10000"/>
              <a:gd name="connsiteX0" fmla="*/ 0 w 10000"/>
              <a:gd name="connsiteY0" fmla="*/ 10000 h 10000"/>
              <a:gd name="connsiteX1" fmla="*/ 5669 w 10000"/>
              <a:gd name="connsiteY1" fmla="*/ 10000 h 10000"/>
              <a:gd name="connsiteX2" fmla="*/ 7557 w 10000"/>
              <a:gd name="connsiteY2" fmla="*/ 337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557 w 10000"/>
              <a:gd name="connsiteY2" fmla="*/ 337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337 h 10505"/>
              <a:gd name="connsiteX1" fmla="*/ 7467 w 10000"/>
              <a:gd name="connsiteY1" fmla="*/ 10505 h 10505"/>
              <a:gd name="connsiteX2" fmla="*/ 7467 w 10000"/>
              <a:gd name="connsiteY2" fmla="*/ 0 h 10505"/>
              <a:gd name="connsiteX3" fmla="*/ 10000 w 10000"/>
              <a:gd name="connsiteY3" fmla="*/ 337 h 10505"/>
              <a:gd name="connsiteX4" fmla="*/ 10000 w 10000"/>
              <a:gd name="connsiteY4" fmla="*/ 10337 h 10505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467 w 10000"/>
              <a:gd name="connsiteY2" fmla="*/ 84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523 w 10000"/>
              <a:gd name="connsiteY2" fmla="*/ 84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000 h 10000"/>
              <a:gd name="connsiteX1" fmla="*/ 7467 w 10000"/>
              <a:gd name="connsiteY1" fmla="*/ 9852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63"/>
              <a:gd name="connsiteX1" fmla="*/ 7467 w 10000"/>
              <a:gd name="connsiteY1" fmla="*/ 10063 h 10063"/>
              <a:gd name="connsiteX2" fmla="*/ 7523 w 10000"/>
              <a:gd name="connsiteY2" fmla="*/ 84 h 10063"/>
              <a:gd name="connsiteX3" fmla="*/ 10000 w 10000"/>
              <a:gd name="connsiteY3" fmla="*/ 0 h 10063"/>
              <a:gd name="connsiteX4" fmla="*/ 10000 w 10000"/>
              <a:gd name="connsiteY4" fmla="*/ 10000 h 10063"/>
              <a:gd name="connsiteX0" fmla="*/ 0 w 10000"/>
              <a:gd name="connsiteY0" fmla="*/ 10000 h 10000"/>
              <a:gd name="connsiteX1" fmla="*/ 7467 w 10000"/>
              <a:gd name="connsiteY1" fmla="*/ 7148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63"/>
              <a:gd name="connsiteX1" fmla="*/ 7502 w 10000"/>
              <a:gd name="connsiteY1" fmla="*/ 10063 h 10063"/>
              <a:gd name="connsiteX2" fmla="*/ 7523 w 10000"/>
              <a:gd name="connsiteY2" fmla="*/ 84 h 10063"/>
              <a:gd name="connsiteX3" fmla="*/ 10000 w 10000"/>
              <a:gd name="connsiteY3" fmla="*/ 0 h 10063"/>
              <a:gd name="connsiteX4" fmla="*/ 10000 w 10000"/>
              <a:gd name="connsiteY4" fmla="*/ 10000 h 10063"/>
              <a:gd name="connsiteX0" fmla="*/ 0 w 10000"/>
              <a:gd name="connsiteY0" fmla="*/ 10000 h 10128"/>
              <a:gd name="connsiteX1" fmla="*/ 7571 w 10000"/>
              <a:gd name="connsiteY1" fmla="*/ 10128 h 10128"/>
              <a:gd name="connsiteX2" fmla="*/ 7523 w 10000"/>
              <a:gd name="connsiteY2" fmla="*/ 84 h 10128"/>
              <a:gd name="connsiteX3" fmla="*/ 10000 w 10000"/>
              <a:gd name="connsiteY3" fmla="*/ 0 h 10128"/>
              <a:gd name="connsiteX4" fmla="*/ 10000 w 10000"/>
              <a:gd name="connsiteY4" fmla="*/ 10000 h 10128"/>
              <a:gd name="connsiteX0" fmla="*/ 0 w 10000"/>
              <a:gd name="connsiteY0" fmla="*/ 10000 h 10000"/>
              <a:gd name="connsiteX1" fmla="*/ 4735 w 10000"/>
              <a:gd name="connsiteY1" fmla="*/ 5853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00"/>
              <a:gd name="connsiteX1" fmla="*/ 7501 w 10000"/>
              <a:gd name="connsiteY1" fmla="*/ 9999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7501" y="9999"/>
                </a:lnTo>
                <a:cubicBezTo>
                  <a:pt x="7520" y="6638"/>
                  <a:pt x="7504" y="3445"/>
                  <a:pt x="7523" y="84"/>
                </a:cubicBezTo>
                <a:lnTo>
                  <a:pt x="10000" y="0"/>
                </a:lnTo>
                <a:lnTo>
                  <a:pt x="10000" y="1000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61"/>
          <p:cNvSpPr>
            <a:spLocks/>
          </p:cNvSpPr>
          <p:nvPr/>
        </p:nvSpPr>
        <p:spPr bwMode="auto">
          <a:xfrm>
            <a:off x="3346432" y="4586662"/>
            <a:ext cx="1130060" cy="603249"/>
          </a:xfrm>
          <a:custGeom>
            <a:avLst/>
            <a:gdLst>
              <a:gd name="T0" fmla="*/ 0 w 5800"/>
              <a:gd name="T1" fmla="*/ 1350 h 1350"/>
              <a:gd name="T2" fmla="*/ 2120 w 5800"/>
              <a:gd name="T3" fmla="*/ 1350 h 1350"/>
              <a:gd name="T4" fmla="*/ 2120 w 5800"/>
              <a:gd name="T5" fmla="*/ 0 h 1350"/>
              <a:gd name="T6" fmla="*/ 3740 w 5800"/>
              <a:gd name="T7" fmla="*/ 0 h 1350"/>
              <a:gd name="T8" fmla="*/ 3740 w 5800"/>
              <a:gd name="T9" fmla="*/ 1350 h 1350"/>
              <a:gd name="T10" fmla="*/ 5060 w 5800"/>
              <a:gd name="T11" fmla="*/ 1350 h 1350"/>
              <a:gd name="T12" fmla="*/ 5060 w 5800"/>
              <a:gd name="T13" fmla="*/ 0 h 1350"/>
              <a:gd name="T14" fmla="*/ 5800 w 5800"/>
              <a:gd name="T15" fmla="*/ 0 h 1350"/>
              <a:gd name="connsiteX0" fmla="*/ 0 w 8724"/>
              <a:gd name="connsiteY0" fmla="*/ 10000 h 10000"/>
              <a:gd name="connsiteX1" fmla="*/ 3655 w 8724"/>
              <a:gd name="connsiteY1" fmla="*/ 10000 h 10000"/>
              <a:gd name="connsiteX2" fmla="*/ 3655 w 8724"/>
              <a:gd name="connsiteY2" fmla="*/ 0 h 10000"/>
              <a:gd name="connsiteX3" fmla="*/ 6448 w 8724"/>
              <a:gd name="connsiteY3" fmla="*/ 0 h 10000"/>
              <a:gd name="connsiteX4" fmla="*/ 6448 w 8724"/>
              <a:gd name="connsiteY4" fmla="*/ 10000 h 10000"/>
              <a:gd name="connsiteX5" fmla="*/ 8724 w 8724"/>
              <a:gd name="connsiteY5" fmla="*/ 10000 h 10000"/>
              <a:gd name="connsiteX6" fmla="*/ 8724 w 8724"/>
              <a:gd name="connsiteY6" fmla="*/ 0 h 10000"/>
              <a:gd name="connsiteX0" fmla="*/ 0 w 10000"/>
              <a:gd name="connsiteY0" fmla="*/ 10000 h 10000"/>
              <a:gd name="connsiteX1" fmla="*/ 4190 w 10000"/>
              <a:gd name="connsiteY1" fmla="*/ 10000 h 10000"/>
              <a:gd name="connsiteX2" fmla="*/ 4190 w 10000"/>
              <a:gd name="connsiteY2" fmla="*/ 0 h 10000"/>
              <a:gd name="connsiteX3" fmla="*/ 7391 w 10000"/>
              <a:gd name="connsiteY3" fmla="*/ 0 h 10000"/>
              <a:gd name="connsiteX4" fmla="*/ 7391 w 10000"/>
              <a:gd name="connsiteY4" fmla="*/ 10000 h 10000"/>
              <a:gd name="connsiteX5" fmla="*/ 10000 w 10000"/>
              <a:gd name="connsiteY5" fmla="*/ 10000 h 10000"/>
              <a:gd name="connsiteX0" fmla="*/ 0 w 7391"/>
              <a:gd name="connsiteY0" fmla="*/ 10000 h 10000"/>
              <a:gd name="connsiteX1" fmla="*/ 4190 w 7391"/>
              <a:gd name="connsiteY1" fmla="*/ 10000 h 10000"/>
              <a:gd name="connsiteX2" fmla="*/ 4190 w 7391"/>
              <a:gd name="connsiteY2" fmla="*/ 0 h 10000"/>
              <a:gd name="connsiteX3" fmla="*/ 7391 w 7391"/>
              <a:gd name="connsiteY3" fmla="*/ 0 h 10000"/>
              <a:gd name="connsiteX4" fmla="*/ 7391 w 7391"/>
              <a:gd name="connsiteY4" fmla="*/ 10000 h 10000"/>
              <a:gd name="connsiteX0" fmla="*/ 0 w 10000"/>
              <a:gd name="connsiteY0" fmla="*/ 10000 h 10000"/>
              <a:gd name="connsiteX1" fmla="*/ 5669 w 10000"/>
              <a:gd name="connsiteY1" fmla="*/ 10000 h 10000"/>
              <a:gd name="connsiteX2" fmla="*/ 7557 w 10000"/>
              <a:gd name="connsiteY2" fmla="*/ 337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557 w 10000"/>
              <a:gd name="connsiteY2" fmla="*/ 337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337 h 10505"/>
              <a:gd name="connsiteX1" fmla="*/ 7467 w 10000"/>
              <a:gd name="connsiteY1" fmla="*/ 10505 h 10505"/>
              <a:gd name="connsiteX2" fmla="*/ 7467 w 10000"/>
              <a:gd name="connsiteY2" fmla="*/ 0 h 10505"/>
              <a:gd name="connsiteX3" fmla="*/ 10000 w 10000"/>
              <a:gd name="connsiteY3" fmla="*/ 337 h 10505"/>
              <a:gd name="connsiteX4" fmla="*/ 10000 w 10000"/>
              <a:gd name="connsiteY4" fmla="*/ 10337 h 10505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467 w 10000"/>
              <a:gd name="connsiteY2" fmla="*/ 84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523 w 10000"/>
              <a:gd name="connsiteY2" fmla="*/ 84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000 h 10000"/>
              <a:gd name="connsiteX1" fmla="*/ 7467 w 10000"/>
              <a:gd name="connsiteY1" fmla="*/ 9852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63"/>
              <a:gd name="connsiteX1" fmla="*/ 7467 w 10000"/>
              <a:gd name="connsiteY1" fmla="*/ 10063 h 10063"/>
              <a:gd name="connsiteX2" fmla="*/ 7523 w 10000"/>
              <a:gd name="connsiteY2" fmla="*/ 84 h 10063"/>
              <a:gd name="connsiteX3" fmla="*/ 10000 w 10000"/>
              <a:gd name="connsiteY3" fmla="*/ 0 h 10063"/>
              <a:gd name="connsiteX4" fmla="*/ 10000 w 10000"/>
              <a:gd name="connsiteY4" fmla="*/ 10000 h 10063"/>
              <a:gd name="connsiteX0" fmla="*/ 0 w 10000"/>
              <a:gd name="connsiteY0" fmla="*/ 10000 h 10000"/>
              <a:gd name="connsiteX1" fmla="*/ 7467 w 10000"/>
              <a:gd name="connsiteY1" fmla="*/ 7148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63"/>
              <a:gd name="connsiteX1" fmla="*/ 7502 w 10000"/>
              <a:gd name="connsiteY1" fmla="*/ 10063 h 10063"/>
              <a:gd name="connsiteX2" fmla="*/ 7523 w 10000"/>
              <a:gd name="connsiteY2" fmla="*/ 84 h 10063"/>
              <a:gd name="connsiteX3" fmla="*/ 10000 w 10000"/>
              <a:gd name="connsiteY3" fmla="*/ 0 h 10063"/>
              <a:gd name="connsiteX4" fmla="*/ 10000 w 10000"/>
              <a:gd name="connsiteY4" fmla="*/ 10000 h 10063"/>
              <a:gd name="connsiteX0" fmla="*/ 0 w 10000"/>
              <a:gd name="connsiteY0" fmla="*/ 10000 h 10128"/>
              <a:gd name="connsiteX1" fmla="*/ 7571 w 10000"/>
              <a:gd name="connsiteY1" fmla="*/ 10128 h 10128"/>
              <a:gd name="connsiteX2" fmla="*/ 7523 w 10000"/>
              <a:gd name="connsiteY2" fmla="*/ 84 h 10128"/>
              <a:gd name="connsiteX3" fmla="*/ 10000 w 10000"/>
              <a:gd name="connsiteY3" fmla="*/ 0 h 10128"/>
              <a:gd name="connsiteX4" fmla="*/ 10000 w 10000"/>
              <a:gd name="connsiteY4" fmla="*/ 10000 h 10128"/>
              <a:gd name="connsiteX0" fmla="*/ 0 w 10000"/>
              <a:gd name="connsiteY0" fmla="*/ 10000 h 10000"/>
              <a:gd name="connsiteX1" fmla="*/ 4735 w 10000"/>
              <a:gd name="connsiteY1" fmla="*/ 5853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00"/>
              <a:gd name="connsiteX1" fmla="*/ 7501 w 10000"/>
              <a:gd name="connsiteY1" fmla="*/ 9999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7501" y="9999"/>
                </a:lnTo>
                <a:cubicBezTo>
                  <a:pt x="7520" y="6638"/>
                  <a:pt x="7504" y="3445"/>
                  <a:pt x="7523" y="84"/>
                </a:cubicBezTo>
                <a:lnTo>
                  <a:pt x="10000" y="0"/>
                </a:lnTo>
                <a:lnTo>
                  <a:pt x="10000" y="1000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61"/>
          <p:cNvSpPr>
            <a:spLocks/>
          </p:cNvSpPr>
          <p:nvPr/>
        </p:nvSpPr>
        <p:spPr bwMode="auto">
          <a:xfrm>
            <a:off x="4466332" y="4586662"/>
            <a:ext cx="1130060" cy="603249"/>
          </a:xfrm>
          <a:custGeom>
            <a:avLst/>
            <a:gdLst>
              <a:gd name="T0" fmla="*/ 0 w 5800"/>
              <a:gd name="T1" fmla="*/ 1350 h 1350"/>
              <a:gd name="T2" fmla="*/ 2120 w 5800"/>
              <a:gd name="T3" fmla="*/ 1350 h 1350"/>
              <a:gd name="T4" fmla="*/ 2120 w 5800"/>
              <a:gd name="T5" fmla="*/ 0 h 1350"/>
              <a:gd name="T6" fmla="*/ 3740 w 5800"/>
              <a:gd name="T7" fmla="*/ 0 h 1350"/>
              <a:gd name="T8" fmla="*/ 3740 w 5800"/>
              <a:gd name="T9" fmla="*/ 1350 h 1350"/>
              <a:gd name="T10" fmla="*/ 5060 w 5800"/>
              <a:gd name="T11" fmla="*/ 1350 h 1350"/>
              <a:gd name="T12" fmla="*/ 5060 w 5800"/>
              <a:gd name="T13" fmla="*/ 0 h 1350"/>
              <a:gd name="T14" fmla="*/ 5800 w 5800"/>
              <a:gd name="T15" fmla="*/ 0 h 1350"/>
              <a:gd name="connsiteX0" fmla="*/ 0 w 8724"/>
              <a:gd name="connsiteY0" fmla="*/ 10000 h 10000"/>
              <a:gd name="connsiteX1" fmla="*/ 3655 w 8724"/>
              <a:gd name="connsiteY1" fmla="*/ 10000 h 10000"/>
              <a:gd name="connsiteX2" fmla="*/ 3655 w 8724"/>
              <a:gd name="connsiteY2" fmla="*/ 0 h 10000"/>
              <a:gd name="connsiteX3" fmla="*/ 6448 w 8724"/>
              <a:gd name="connsiteY3" fmla="*/ 0 h 10000"/>
              <a:gd name="connsiteX4" fmla="*/ 6448 w 8724"/>
              <a:gd name="connsiteY4" fmla="*/ 10000 h 10000"/>
              <a:gd name="connsiteX5" fmla="*/ 8724 w 8724"/>
              <a:gd name="connsiteY5" fmla="*/ 10000 h 10000"/>
              <a:gd name="connsiteX6" fmla="*/ 8724 w 8724"/>
              <a:gd name="connsiteY6" fmla="*/ 0 h 10000"/>
              <a:gd name="connsiteX0" fmla="*/ 0 w 10000"/>
              <a:gd name="connsiteY0" fmla="*/ 10000 h 10000"/>
              <a:gd name="connsiteX1" fmla="*/ 4190 w 10000"/>
              <a:gd name="connsiteY1" fmla="*/ 10000 h 10000"/>
              <a:gd name="connsiteX2" fmla="*/ 4190 w 10000"/>
              <a:gd name="connsiteY2" fmla="*/ 0 h 10000"/>
              <a:gd name="connsiteX3" fmla="*/ 7391 w 10000"/>
              <a:gd name="connsiteY3" fmla="*/ 0 h 10000"/>
              <a:gd name="connsiteX4" fmla="*/ 7391 w 10000"/>
              <a:gd name="connsiteY4" fmla="*/ 10000 h 10000"/>
              <a:gd name="connsiteX5" fmla="*/ 10000 w 10000"/>
              <a:gd name="connsiteY5" fmla="*/ 10000 h 10000"/>
              <a:gd name="connsiteX0" fmla="*/ 0 w 7391"/>
              <a:gd name="connsiteY0" fmla="*/ 10000 h 10000"/>
              <a:gd name="connsiteX1" fmla="*/ 4190 w 7391"/>
              <a:gd name="connsiteY1" fmla="*/ 10000 h 10000"/>
              <a:gd name="connsiteX2" fmla="*/ 4190 w 7391"/>
              <a:gd name="connsiteY2" fmla="*/ 0 h 10000"/>
              <a:gd name="connsiteX3" fmla="*/ 7391 w 7391"/>
              <a:gd name="connsiteY3" fmla="*/ 0 h 10000"/>
              <a:gd name="connsiteX4" fmla="*/ 7391 w 7391"/>
              <a:gd name="connsiteY4" fmla="*/ 10000 h 10000"/>
              <a:gd name="connsiteX0" fmla="*/ 0 w 10000"/>
              <a:gd name="connsiteY0" fmla="*/ 10000 h 10000"/>
              <a:gd name="connsiteX1" fmla="*/ 5669 w 10000"/>
              <a:gd name="connsiteY1" fmla="*/ 10000 h 10000"/>
              <a:gd name="connsiteX2" fmla="*/ 7557 w 10000"/>
              <a:gd name="connsiteY2" fmla="*/ 337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557 w 10000"/>
              <a:gd name="connsiteY2" fmla="*/ 337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337 h 10505"/>
              <a:gd name="connsiteX1" fmla="*/ 7467 w 10000"/>
              <a:gd name="connsiteY1" fmla="*/ 10505 h 10505"/>
              <a:gd name="connsiteX2" fmla="*/ 7467 w 10000"/>
              <a:gd name="connsiteY2" fmla="*/ 0 h 10505"/>
              <a:gd name="connsiteX3" fmla="*/ 10000 w 10000"/>
              <a:gd name="connsiteY3" fmla="*/ 337 h 10505"/>
              <a:gd name="connsiteX4" fmla="*/ 10000 w 10000"/>
              <a:gd name="connsiteY4" fmla="*/ 10337 h 10505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467 w 10000"/>
              <a:gd name="connsiteY2" fmla="*/ 84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523 w 10000"/>
              <a:gd name="connsiteY2" fmla="*/ 84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000 h 10000"/>
              <a:gd name="connsiteX1" fmla="*/ 7467 w 10000"/>
              <a:gd name="connsiteY1" fmla="*/ 9852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63"/>
              <a:gd name="connsiteX1" fmla="*/ 7467 w 10000"/>
              <a:gd name="connsiteY1" fmla="*/ 10063 h 10063"/>
              <a:gd name="connsiteX2" fmla="*/ 7523 w 10000"/>
              <a:gd name="connsiteY2" fmla="*/ 84 h 10063"/>
              <a:gd name="connsiteX3" fmla="*/ 10000 w 10000"/>
              <a:gd name="connsiteY3" fmla="*/ 0 h 10063"/>
              <a:gd name="connsiteX4" fmla="*/ 10000 w 10000"/>
              <a:gd name="connsiteY4" fmla="*/ 10000 h 10063"/>
              <a:gd name="connsiteX0" fmla="*/ 0 w 10000"/>
              <a:gd name="connsiteY0" fmla="*/ 10000 h 10000"/>
              <a:gd name="connsiteX1" fmla="*/ 7467 w 10000"/>
              <a:gd name="connsiteY1" fmla="*/ 7148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63"/>
              <a:gd name="connsiteX1" fmla="*/ 7502 w 10000"/>
              <a:gd name="connsiteY1" fmla="*/ 10063 h 10063"/>
              <a:gd name="connsiteX2" fmla="*/ 7523 w 10000"/>
              <a:gd name="connsiteY2" fmla="*/ 84 h 10063"/>
              <a:gd name="connsiteX3" fmla="*/ 10000 w 10000"/>
              <a:gd name="connsiteY3" fmla="*/ 0 h 10063"/>
              <a:gd name="connsiteX4" fmla="*/ 10000 w 10000"/>
              <a:gd name="connsiteY4" fmla="*/ 10000 h 10063"/>
              <a:gd name="connsiteX0" fmla="*/ 0 w 10000"/>
              <a:gd name="connsiteY0" fmla="*/ 10000 h 10128"/>
              <a:gd name="connsiteX1" fmla="*/ 7571 w 10000"/>
              <a:gd name="connsiteY1" fmla="*/ 10128 h 10128"/>
              <a:gd name="connsiteX2" fmla="*/ 7523 w 10000"/>
              <a:gd name="connsiteY2" fmla="*/ 84 h 10128"/>
              <a:gd name="connsiteX3" fmla="*/ 10000 w 10000"/>
              <a:gd name="connsiteY3" fmla="*/ 0 h 10128"/>
              <a:gd name="connsiteX4" fmla="*/ 10000 w 10000"/>
              <a:gd name="connsiteY4" fmla="*/ 10000 h 10128"/>
              <a:gd name="connsiteX0" fmla="*/ 0 w 10000"/>
              <a:gd name="connsiteY0" fmla="*/ 10000 h 10000"/>
              <a:gd name="connsiteX1" fmla="*/ 4735 w 10000"/>
              <a:gd name="connsiteY1" fmla="*/ 5853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00"/>
              <a:gd name="connsiteX1" fmla="*/ 7501 w 10000"/>
              <a:gd name="connsiteY1" fmla="*/ 9999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7501" y="9999"/>
                </a:lnTo>
                <a:cubicBezTo>
                  <a:pt x="7520" y="6638"/>
                  <a:pt x="7504" y="3445"/>
                  <a:pt x="7523" y="84"/>
                </a:cubicBezTo>
                <a:lnTo>
                  <a:pt x="10000" y="0"/>
                </a:lnTo>
                <a:lnTo>
                  <a:pt x="10000" y="1000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61"/>
          <p:cNvSpPr>
            <a:spLocks/>
          </p:cNvSpPr>
          <p:nvPr/>
        </p:nvSpPr>
        <p:spPr bwMode="auto">
          <a:xfrm>
            <a:off x="5586232" y="4586662"/>
            <a:ext cx="1130060" cy="603249"/>
          </a:xfrm>
          <a:custGeom>
            <a:avLst/>
            <a:gdLst>
              <a:gd name="T0" fmla="*/ 0 w 5800"/>
              <a:gd name="T1" fmla="*/ 1350 h 1350"/>
              <a:gd name="T2" fmla="*/ 2120 w 5800"/>
              <a:gd name="T3" fmla="*/ 1350 h 1350"/>
              <a:gd name="T4" fmla="*/ 2120 w 5800"/>
              <a:gd name="T5" fmla="*/ 0 h 1350"/>
              <a:gd name="T6" fmla="*/ 3740 w 5800"/>
              <a:gd name="T7" fmla="*/ 0 h 1350"/>
              <a:gd name="T8" fmla="*/ 3740 w 5800"/>
              <a:gd name="T9" fmla="*/ 1350 h 1350"/>
              <a:gd name="T10" fmla="*/ 5060 w 5800"/>
              <a:gd name="T11" fmla="*/ 1350 h 1350"/>
              <a:gd name="T12" fmla="*/ 5060 w 5800"/>
              <a:gd name="T13" fmla="*/ 0 h 1350"/>
              <a:gd name="T14" fmla="*/ 5800 w 5800"/>
              <a:gd name="T15" fmla="*/ 0 h 1350"/>
              <a:gd name="connsiteX0" fmla="*/ 0 w 8724"/>
              <a:gd name="connsiteY0" fmla="*/ 10000 h 10000"/>
              <a:gd name="connsiteX1" fmla="*/ 3655 w 8724"/>
              <a:gd name="connsiteY1" fmla="*/ 10000 h 10000"/>
              <a:gd name="connsiteX2" fmla="*/ 3655 w 8724"/>
              <a:gd name="connsiteY2" fmla="*/ 0 h 10000"/>
              <a:gd name="connsiteX3" fmla="*/ 6448 w 8724"/>
              <a:gd name="connsiteY3" fmla="*/ 0 h 10000"/>
              <a:gd name="connsiteX4" fmla="*/ 6448 w 8724"/>
              <a:gd name="connsiteY4" fmla="*/ 10000 h 10000"/>
              <a:gd name="connsiteX5" fmla="*/ 8724 w 8724"/>
              <a:gd name="connsiteY5" fmla="*/ 10000 h 10000"/>
              <a:gd name="connsiteX6" fmla="*/ 8724 w 8724"/>
              <a:gd name="connsiteY6" fmla="*/ 0 h 10000"/>
              <a:gd name="connsiteX0" fmla="*/ 0 w 10000"/>
              <a:gd name="connsiteY0" fmla="*/ 10000 h 10000"/>
              <a:gd name="connsiteX1" fmla="*/ 4190 w 10000"/>
              <a:gd name="connsiteY1" fmla="*/ 10000 h 10000"/>
              <a:gd name="connsiteX2" fmla="*/ 4190 w 10000"/>
              <a:gd name="connsiteY2" fmla="*/ 0 h 10000"/>
              <a:gd name="connsiteX3" fmla="*/ 7391 w 10000"/>
              <a:gd name="connsiteY3" fmla="*/ 0 h 10000"/>
              <a:gd name="connsiteX4" fmla="*/ 7391 w 10000"/>
              <a:gd name="connsiteY4" fmla="*/ 10000 h 10000"/>
              <a:gd name="connsiteX5" fmla="*/ 10000 w 10000"/>
              <a:gd name="connsiteY5" fmla="*/ 10000 h 10000"/>
              <a:gd name="connsiteX0" fmla="*/ 0 w 7391"/>
              <a:gd name="connsiteY0" fmla="*/ 10000 h 10000"/>
              <a:gd name="connsiteX1" fmla="*/ 4190 w 7391"/>
              <a:gd name="connsiteY1" fmla="*/ 10000 h 10000"/>
              <a:gd name="connsiteX2" fmla="*/ 4190 w 7391"/>
              <a:gd name="connsiteY2" fmla="*/ 0 h 10000"/>
              <a:gd name="connsiteX3" fmla="*/ 7391 w 7391"/>
              <a:gd name="connsiteY3" fmla="*/ 0 h 10000"/>
              <a:gd name="connsiteX4" fmla="*/ 7391 w 7391"/>
              <a:gd name="connsiteY4" fmla="*/ 10000 h 10000"/>
              <a:gd name="connsiteX0" fmla="*/ 0 w 10000"/>
              <a:gd name="connsiteY0" fmla="*/ 10000 h 10000"/>
              <a:gd name="connsiteX1" fmla="*/ 5669 w 10000"/>
              <a:gd name="connsiteY1" fmla="*/ 10000 h 10000"/>
              <a:gd name="connsiteX2" fmla="*/ 7557 w 10000"/>
              <a:gd name="connsiteY2" fmla="*/ 337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557 w 10000"/>
              <a:gd name="connsiteY2" fmla="*/ 337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337 h 10505"/>
              <a:gd name="connsiteX1" fmla="*/ 7467 w 10000"/>
              <a:gd name="connsiteY1" fmla="*/ 10505 h 10505"/>
              <a:gd name="connsiteX2" fmla="*/ 7467 w 10000"/>
              <a:gd name="connsiteY2" fmla="*/ 0 h 10505"/>
              <a:gd name="connsiteX3" fmla="*/ 10000 w 10000"/>
              <a:gd name="connsiteY3" fmla="*/ 337 h 10505"/>
              <a:gd name="connsiteX4" fmla="*/ 10000 w 10000"/>
              <a:gd name="connsiteY4" fmla="*/ 10337 h 10505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467 w 10000"/>
              <a:gd name="connsiteY2" fmla="*/ 84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523 w 10000"/>
              <a:gd name="connsiteY2" fmla="*/ 84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000 h 10000"/>
              <a:gd name="connsiteX1" fmla="*/ 7467 w 10000"/>
              <a:gd name="connsiteY1" fmla="*/ 9852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63"/>
              <a:gd name="connsiteX1" fmla="*/ 7467 w 10000"/>
              <a:gd name="connsiteY1" fmla="*/ 10063 h 10063"/>
              <a:gd name="connsiteX2" fmla="*/ 7523 w 10000"/>
              <a:gd name="connsiteY2" fmla="*/ 84 h 10063"/>
              <a:gd name="connsiteX3" fmla="*/ 10000 w 10000"/>
              <a:gd name="connsiteY3" fmla="*/ 0 h 10063"/>
              <a:gd name="connsiteX4" fmla="*/ 10000 w 10000"/>
              <a:gd name="connsiteY4" fmla="*/ 10000 h 10063"/>
              <a:gd name="connsiteX0" fmla="*/ 0 w 10000"/>
              <a:gd name="connsiteY0" fmla="*/ 10000 h 10000"/>
              <a:gd name="connsiteX1" fmla="*/ 7467 w 10000"/>
              <a:gd name="connsiteY1" fmla="*/ 7148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63"/>
              <a:gd name="connsiteX1" fmla="*/ 7502 w 10000"/>
              <a:gd name="connsiteY1" fmla="*/ 10063 h 10063"/>
              <a:gd name="connsiteX2" fmla="*/ 7523 w 10000"/>
              <a:gd name="connsiteY2" fmla="*/ 84 h 10063"/>
              <a:gd name="connsiteX3" fmla="*/ 10000 w 10000"/>
              <a:gd name="connsiteY3" fmla="*/ 0 h 10063"/>
              <a:gd name="connsiteX4" fmla="*/ 10000 w 10000"/>
              <a:gd name="connsiteY4" fmla="*/ 10000 h 10063"/>
              <a:gd name="connsiteX0" fmla="*/ 0 w 10000"/>
              <a:gd name="connsiteY0" fmla="*/ 10000 h 10128"/>
              <a:gd name="connsiteX1" fmla="*/ 7571 w 10000"/>
              <a:gd name="connsiteY1" fmla="*/ 10128 h 10128"/>
              <a:gd name="connsiteX2" fmla="*/ 7523 w 10000"/>
              <a:gd name="connsiteY2" fmla="*/ 84 h 10128"/>
              <a:gd name="connsiteX3" fmla="*/ 10000 w 10000"/>
              <a:gd name="connsiteY3" fmla="*/ 0 h 10128"/>
              <a:gd name="connsiteX4" fmla="*/ 10000 w 10000"/>
              <a:gd name="connsiteY4" fmla="*/ 10000 h 10128"/>
              <a:gd name="connsiteX0" fmla="*/ 0 w 10000"/>
              <a:gd name="connsiteY0" fmla="*/ 10000 h 10000"/>
              <a:gd name="connsiteX1" fmla="*/ 4735 w 10000"/>
              <a:gd name="connsiteY1" fmla="*/ 5853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00"/>
              <a:gd name="connsiteX1" fmla="*/ 7501 w 10000"/>
              <a:gd name="connsiteY1" fmla="*/ 9999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7501" y="9999"/>
                </a:lnTo>
                <a:cubicBezTo>
                  <a:pt x="7520" y="6638"/>
                  <a:pt x="7504" y="3445"/>
                  <a:pt x="7523" y="84"/>
                </a:cubicBezTo>
                <a:lnTo>
                  <a:pt x="10000" y="0"/>
                </a:lnTo>
                <a:lnTo>
                  <a:pt x="10000" y="1000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1"/>
          <p:cNvSpPr>
            <a:spLocks/>
          </p:cNvSpPr>
          <p:nvPr/>
        </p:nvSpPr>
        <p:spPr bwMode="auto">
          <a:xfrm>
            <a:off x="6706132" y="4586662"/>
            <a:ext cx="1130060" cy="603249"/>
          </a:xfrm>
          <a:custGeom>
            <a:avLst/>
            <a:gdLst>
              <a:gd name="T0" fmla="*/ 0 w 5800"/>
              <a:gd name="T1" fmla="*/ 1350 h 1350"/>
              <a:gd name="T2" fmla="*/ 2120 w 5800"/>
              <a:gd name="T3" fmla="*/ 1350 h 1350"/>
              <a:gd name="T4" fmla="*/ 2120 w 5800"/>
              <a:gd name="T5" fmla="*/ 0 h 1350"/>
              <a:gd name="T6" fmla="*/ 3740 w 5800"/>
              <a:gd name="T7" fmla="*/ 0 h 1350"/>
              <a:gd name="T8" fmla="*/ 3740 w 5800"/>
              <a:gd name="T9" fmla="*/ 1350 h 1350"/>
              <a:gd name="T10" fmla="*/ 5060 w 5800"/>
              <a:gd name="T11" fmla="*/ 1350 h 1350"/>
              <a:gd name="T12" fmla="*/ 5060 w 5800"/>
              <a:gd name="T13" fmla="*/ 0 h 1350"/>
              <a:gd name="T14" fmla="*/ 5800 w 5800"/>
              <a:gd name="T15" fmla="*/ 0 h 1350"/>
              <a:gd name="connsiteX0" fmla="*/ 0 w 8724"/>
              <a:gd name="connsiteY0" fmla="*/ 10000 h 10000"/>
              <a:gd name="connsiteX1" fmla="*/ 3655 w 8724"/>
              <a:gd name="connsiteY1" fmla="*/ 10000 h 10000"/>
              <a:gd name="connsiteX2" fmla="*/ 3655 w 8724"/>
              <a:gd name="connsiteY2" fmla="*/ 0 h 10000"/>
              <a:gd name="connsiteX3" fmla="*/ 6448 w 8724"/>
              <a:gd name="connsiteY3" fmla="*/ 0 h 10000"/>
              <a:gd name="connsiteX4" fmla="*/ 6448 w 8724"/>
              <a:gd name="connsiteY4" fmla="*/ 10000 h 10000"/>
              <a:gd name="connsiteX5" fmla="*/ 8724 w 8724"/>
              <a:gd name="connsiteY5" fmla="*/ 10000 h 10000"/>
              <a:gd name="connsiteX6" fmla="*/ 8724 w 8724"/>
              <a:gd name="connsiteY6" fmla="*/ 0 h 10000"/>
              <a:gd name="connsiteX0" fmla="*/ 0 w 10000"/>
              <a:gd name="connsiteY0" fmla="*/ 10000 h 10000"/>
              <a:gd name="connsiteX1" fmla="*/ 4190 w 10000"/>
              <a:gd name="connsiteY1" fmla="*/ 10000 h 10000"/>
              <a:gd name="connsiteX2" fmla="*/ 4190 w 10000"/>
              <a:gd name="connsiteY2" fmla="*/ 0 h 10000"/>
              <a:gd name="connsiteX3" fmla="*/ 7391 w 10000"/>
              <a:gd name="connsiteY3" fmla="*/ 0 h 10000"/>
              <a:gd name="connsiteX4" fmla="*/ 7391 w 10000"/>
              <a:gd name="connsiteY4" fmla="*/ 10000 h 10000"/>
              <a:gd name="connsiteX5" fmla="*/ 10000 w 10000"/>
              <a:gd name="connsiteY5" fmla="*/ 10000 h 10000"/>
              <a:gd name="connsiteX0" fmla="*/ 0 w 7391"/>
              <a:gd name="connsiteY0" fmla="*/ 10000 h 10000"/>
              <a:gd name="connsiteX1" fmla="*/ 4190 w 7391"/>
              <a:gd name="connsiteY1" fmla="*/ 10000 h 10000"/>
              <a:gd name="connsiteX2" fmla="*/ 4190 w 7391"/>
              <a:gd name="connsiteY2" fmla="*/ 0 h 10000"/>
              <a:gd name="connsiteX3" fmla="*/ 7391 w 7391"/>
              <a:gd name="connsiteY3" fmla="*/ 0 h 10000"/>
              <a:gd name="connsiteX4" fmla="*/ 7391 w 7391"/>
              <a:gd name="connsiteY4" fmla="*/ 10000 h 10000"/>
              <a:gd name="connsiteX0" fmla="*/ 0 w 10000"/>
              <a:gd name="connsiteY0" fmla="*/ 10000 h 10000"/>
              <a:gd name="connsiteX1" fmla="*/ 5669 w 10000"/>
              <a:gd name="connsiteY1" fmla="*/ 10000 h 10000"/>
              <a:gd name="connsiteX2" fmla="*/ 7557 w 10000"/>
              <a:gd name="connsiteY2" fmla="*/ 337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557 w 10000"/>
              <a:gd name="connsiteY2" fmla="*/ 337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337 h 10505"/>
              <a:gd name="connsiteX1" fmla="*/ 7467 w 10000"/>
              <a:gd name="connsiteY1" fmla="*/ 10505 h 10505"/>
              <a:gd name="connsiteX2" fmla="*/ 7467 w 10000"/>
              <a:gd name="connsiteY2" fmla="*/ 0 h 10505"/>
              <a:gd name="connsiteX3" fmla="*/ 10000 w 10000"/>
              <a:gd name="connsiteY3" fmla="*/ 337 h 10505"/>
              <a:gd name="connsiteX4" fmla="*/ 10000 w 10000"/>
              <a:gd name="connsiteY4" fmla="*/ 10337 h 10505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467 w 10000"/>
              <a:gd name="connsiteY2" fmla="*/ 84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000 h 10168"/>
              <a:gd name="connsiteX1" fmla="*/ 7467 w 10000"/>
              <a:gd name="connsiteY1" fmla="*/ 10168 h 10168"/>
              <a:gd name="connsiteX2" fmla="*/ 7523 w 10000"/>
              <a:gd name="connsiteY2" fmla="*/ 84 h 10168"/>
              <a:gd name="connsiteX3" fmla="*/ 10000 w 10000"/>
              <a:gd name="connsiteY3" fmla="*/ 0 h 10168"/>
              <a:gd name="connsiteX4" fmla="*/ 10000 w 10000"/>
              <a:gd name="connsiteY4" fmla="*/ 10000 h 10168"/>
              <a:gd name="connsiteX0" fmla="*/ 0 w 10000"/>
              <a:gd name="connsiteY0" fmla="*/ 10000 h 10000"/>
              <a:gd name="connsiteX1" fmla="*/ 7467 w 10000"/>
              <a:gd name="connsiteY1" fmla="*/ 9852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63"/>
              <a:gd name="connsiteX1" fmla="*/ 7467 w 10000"/>
              <a:gd name="connsiteY1" fmla="*/ 10063 h 10063"/>
              <a:gd name="connsiteX2" fmla="*/ 7523 w 10000"/>
              <a:gd name="connsiteY2" fmla="*/ 84 h 10063"/>
              <a:gd name="connsiteX3" fmla="*/ 10000 w 10000"/>
              <a:gd name="connsiteY3" fmla="*/ 0 h 10063"/>
              <a:gd name="connsiteX4" fmla="*/ 10000 w 10000"/>
              <a:gd name="connsiteY4" fmla="*/ 10000 h 10063"/>
              <a:gd name="connsiteX0" fmla="*/ 0 w 10000"/>
              <a:gd name="connsiteY0" fmla="*/ 10000 h 10000"/>
              <a:gd name="connsiteX1" fmla="*/ 7467 w 10000"/>
              <a:gd name="connsiteY1" fmla="*/ 7148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63"/>
              <a:gd name="connsiteX1" fmla="*/ 7502 w 10000"/>
              <a:gd name="connsiteY1" fmla="*/ 10063 h 10063"/>
              <a:gd name="connsiteX2" fmla="*/ 7523 w 10000"/>
              <a:gd name="connsiteY2" fmla="*/ 84 h 10063"/>
              <a:gd name="connsiteX3" fmla="*/ 10000 w 10000"/>
              <a:gd name="connsiteY3" fmla="*/ 0 h 10063"/>
              <a:gd name="connsiteX4" fmla="*/ 10000 w 10000"/>
              <a:gd name="connsiteY4" fmla="*/ 10000 h 10063"/>
              <a:gd name="connsiteX0" fmla="*/ 0 w 10000"/>
              <a:gd name="connsiteY0" fmla="*/ 10000 h 10128"/>
              <a:gd name="connsiteX1" fmla="*/ 7571 w 10000"/>
              <a:gd name="connsiteY1" fmla="*/ 10128 h 10128"/>
              <a:gd name="connsiteX2" fmla="*/ 7523 w 10000"/>
              <a:gd name="connsiteY2" fmla="*/ 84 h 10128"/>
              <a:gd name="connsiteX3" fmla="*/ 10000 w 10000"/>
              <a:gd name="connsiteY3" fmla="*/ 0 h 10128"/>
              <a:gd name="connsiteX4" fmla="*/ 10000 w 10000"/>
              <a:gd name="connsiteY4" fmla="*/ 10000 h 10128"/>
              <a:gd name="connsiteX0" fmla="*/ 0 w 10000"/>
              <a:gd name="connsiteY0" fmla="*/ 10000 h 10000"/>
              <a:gd name="connsiteX1" fmla="*/ 4735 w 10000"/>
              <a:gd name="connsiteY1" fmla="*/ 5853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0 w 10000"/>
              <a:gd name="connsiteY0" fmla="*/ 10000 h 10000"/>
              <a:gd name="connsiteX1" fmla="*/ 7501 w 10000"/>
              <a:gd name="connsiteY1" fmla="*/ 9999 h 10000"/>
              <a:gd name="connsiteX2" fmla="*/ 7523 w 10000"/>
              <a:gd name="connsiteY2" fmla="*/ 84 h 10000"/>
              <a:gd name="connsiteX3" fmla="*/ 10000 w 10000"/>
              <a:gd name="connsiteY3" fmla="*/ 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7501" y="9999"/>
                </a:lnTo>
                <a:cubicBezTo>
                  <a:pt x="7520" y="6638"/>
                  <a:pt x="7504" y="3445"/>
                  <a:pt x="7523" y="84"/>
                </a:cubicBezTo>
                <a:lnTo>
                  <a:pt x="10000" y="0"/>
                </a:lnTo>
                <a:lnTo>
                  <a:pt x="10000" y="1000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29920" y="5189911"/>
            <a:ext cx="7843520" cy="0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236692" y="2818823"/>
            <a:ext cx="0" cy="1767839"/>
          </a:xfrm>
          <a:prstGeom prst="line">
            <a:avLst/>
          </a:prstGeom>
          <a:ln w="952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356592" y="2818823"/>
            <a:ext cx="0" cy="1767839"/>
          </a:xfrm>
          <a:prstGeom prst="line">
            <a:avLst/>
          </a:prstGeom>
          <a:ln w="952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476492" y="2818823"/>
            <a:ext cx="0" cy="1767839"/>
          </a:xfrm>
          <a:prstGeom prst="line">
            <a:avLst/>
          </a:prstGeom>
          <a:ln w="952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5596392" y="2818823"/>
            <a:ext cx="0" cy="1767839"/>
          </a:xfrm>
          <a:prstGeom prst="line">
            <a:avLst/>
          </a:prstGeom>
          <a:ln w="952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6716292" y="2818823"/>
            <a:ext cx="0" cy="1767839"/>
          </a:xfrm>
          <a:prstGeom prst="line">
            <a:avLst/>
          </a:prstGeom>
          <a:ln w="952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7836192" y="2818823"/>
            <a:ext cx="0" cy="1767839"/>
          </a:xfrm>
          <a:prstGeom prst="line">
            <a:avLst/>
          </a:prstGeom>
          <a:ln w="952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18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269936" y="258321"/>
            <a:ext cx="67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Making an Edge ‘Detector’</a:t>
            </a:r>
            <a:endParaRPr lang="en-US" sz="4000" b="1" dirty="0"/>
          </a:p>
        </p:txBody>
      </p:sp>
      <p:sp>
        <p:nvSpPr>
          <p:cNvPr id="6" name="Text Box 2681"/>
          <p:cNvSpPr txBox="1">
            <a:spLocks noChangeArrowheads="1"/>
          </p:cNvSpPr>
          <p:nvPr/>
        </p:nvSpPr>
        <p:spPr bwMode="auto">
          <a:xfrm>
            <a:off x="2353714" y="4112290"/>
            <a:ext cx="587339" cy="33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/>
                <a:ea typeface="Times New Roman"/>
              </a:rPr>
              <a:t>CLK</a:t>
            </a:r>
          </a:p>
        </p:txBody>
      </p:sp>
      <p:sp>
        <p:nvSpPr>
          <p:cNvPr id="7" name="Text Box 2682"/>
          <p:cNvSpPr txBox="1">
            <a:spLocks noChangeArrowheads="1"/>
          </p:cNvSpPr>
          <p:nvPr/>
        </p:nvSpPr>
        <p:spPr bwMode="auto">
          <a:xfrm>
            <a:off x="2353714" y="5436522"/>
            <a:ext cx="704638" cy="35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/>
                <a:ea typeface="Times New Roman"/>
              </a:rPr>
              <a:t>CLK*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827927" y="1519920"/>
            <a:ext cx="5658389" cy="1770027"/>
            <a:chOff x="1827927" y="1519920"/>
            <a:chExt cx="5658389" cy="1770027"/>
          </a:xfrm>
        </p:grpSpPr>
        <p:sp>
          <p:nvSpPr>
            <p:cNvPr id="16" name="AutoShape 2661"/>
            <p:cNvSpPr>
              <a:spLocks noChangeArrowheads="1"/>
            </p:cNvSpPr>
            <p:nvPr/>
          </p:nvSpPr>
          <p:spPr bwMode="auto">
            <a:xfrm>
              <a:off x="5132557" y="2050059"/>
              <a:ext cx="1116159" cy="850533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3542140" y="1945769"/>
              <a:ext cx="724694" cy="459748"/>
              <a:chOff x="9239" y="10378"/>
              <a:chExt cx="448" cy="300"/>
            </a:xfrm>
          </p:grpSpPr>
          <p:sp>
            <p:nvSpPr>
              <p:cNvPr id="27" name="AutoShape 2663"/>
              <p:cNvSpPr>
                <a:spLocks noChangeArrowheads="1"/>
              </p:cNvSpPr>
              <p:nvPr/>
            </p:nvSpPr>
            <p:spPr bwMode="auto">
              <a:xfrm rot="5400000">
                <a:off x="9247" y="10370"/>
                <a:ext cx="300" cy="315"/>
              </a:xfrm>
              <a:prstGeom prst="flowChartExtra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sz="2000"/>
              </a:p>
            </p:txBody>
          </p:sp>
          <p:sp>
            <p:nvSpPr>
              <p:cNvPr id="28" name="Oval 27"/>
              <p:cNvSpPr>
                <a:spLocks noChangeArrowheads="1"/>
              </p:cNvSpPr>
              <p:nvPr/>
            </p:nvSpPr>
            <p:spPr bwMode="auto">
              <a:xfrm>
                <a:off x="9544" y="10457"/>
                <a:ext cx="143" cy="143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sz="2000"/>
              </a:p>
            </p:txBody>
          </p:sp>
        </p:grpSp>
        <p:cxnSp>
          <p:nvCxnSpPr>
            <p:cNvPr id="18" name="Line 2665"/>
            <p:cNvCxnSpPr/>
            <p:nvPr/>
          </p:nvCxnSpPr>
          <p:spPr bwMode="auto">
            <a:xfrm>
              <a:off x="4272167" y="2186215"/>
              <a:ext cx="8735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07600" y="2186215"/>
              <a:ext cx="2013937" cy="505723"/>
            </a:xfrm>
            <a:custGeom>
              <a:avLst/>
              <a:gdLst>
                <a:gd name="T0" fmla="*/ 1275 w 1275"/>
                <a:gd name="T1" fmla="*/ 300 h 300"/>
                <a:gd name="T2" fmla="*/ 0 w 1275"/>
                <a:gd name="T3" fmla="*/ 300 h 300"/>
                <a:gd name="T4" fmla="*/ 0 w 1275"/>
                <a:gd name="T5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5" h="300">
                  <a:moveTo>
                    <a:pt x="1275" y="300"/>
                  </a:moveTo>
                  <a:lnTo>
                    <a:pt x="0" y="30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cxnSp>
          <p:nvCxnSpPr>
            <p:cNvPr id="20" name="Line 2667"/>
            <p:cNvCxnSpPr/>
            <p:nvPr/>
          </p:nvCxnSpPr>
          <p:spPr bwMode="auto">
            <a:xfrm flipH="1">
              <a:off x="2403645" y="2186215"/>
              <a:ext cx="114042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Line 2668"/>
            <p:cNvCxnSpPr/>
            <p:nvPr/>
          </p:nvCxnSpPr>
          <p:spPr bwMode="auto">
            <a:xfrm>
              <a:off x="6237737" y="2484599"/>
              <a:ext cx="10191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744034" y="1519920"/>
              <a:ext cx="3955082" cy="177002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3058352" y="2139864"/>
              <a:ext cx="93822" cy="8888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24" name="Text Box 2671"/>
            <p:cNvSpPr txBox="1">
              <a:spLocks noChangeArrowheads="1"/>
            </p:cNvSpPr>
            <p:nvPr/>
          </p:nvSpPr>
          <p:spPr bwMode="auto">
            <a:xfrm>
              <a:off x="1827927" y="2024725"/>
              <a:ext cx="696030" cy="32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effectLst/>
                  <a:latin typeface="Times New Roman"/>
                  <a:ea typeface="Times New Roman"/>
                </a:rPr>
                <a:t>CLK</a:t>
              </a:r>
            </a:p>
          </p:txBody>
        </p:sp>
        <p:sp>
          <p:nvSpPr>
            <p:cNvPr id="25" name="Text Box 2673"/>
            <p:cNvSpPr txBox="1">
              <a:spLocks noChangeArrowheads="1"/>
            </p:cNvSpPr>
            <p:nvPr/>
          </p:nvSpPr>
          <p:spPr bwMode="auto">
            <a:xfrm>
              <a:off x="6504255" y="1909558"/>
              <a:ext cx="982061" cy="47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 New Roman"/>
                  <a:ea typeface="Times New Roman"/>
                </a:rPr>
                <a:t>CLK*</a:t>
              </a:r>
            </a:p>
          </p:txBody>
        </p:sp>
        <p:sp>
          <p:nvSpPr>
            <p:cNvPr id="30" name="Text Box 2671"/>
            <p:cNvSpPr txBox="1">
              <a:spLocks noChangeArrowheads="1"/>
            </p:cNvSpPr>
            <p:nvPr/>
          </p:nvSpPr>
          <p:spPr bwMode="auto">
            <a:xfrm>
              <a:off x="4349701" y="1817032"/>
              <a:ext cx="696030" cy="32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effectLst/>
                  <a:latin typeface="Times New Roman"/>
                  <a:ea typeface="Times New Roman"/>
                </a:rPr>
                <a:t>CLK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376437" y="1817032"/>
              <a:ext cx="43495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2681"/>
          <p:cNvSpPr txBox="1">
            <a:spLocks noChangeArrowheads="1"/>
          </p:cNvSpPr>
          <p:nvPr/>
        </p:nvSpPr>
        <p:spPr bwMode="auto">
          <a:xfrm>
            <a:off x="2353714" y="4774406"/>
            <a:ext cx="587339" cy="33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/>
                <a:ea typeface="Times New Roman"/>
              </a:rPr>
              <a:t>CLK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222793" y="4014103"/>
            <a:ext cx="3454595" cy="480786"/>
            <a:chOff x="3222794" y="4017805"/>
            <a:chExt cx="2868340" cy="433882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222794" y="4451683"/>
              <a:ext cx="9559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Straight Connector 37"/>
            <p:cNvCxnSpPr/>
            <p:nvPr/>
          </p:nvCxnSpPr>
          <p:spPr>
            <a:xfrm>
              <a:off x="4178783" y="4022341"/>
              <a:ext cx="9559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5135145" y="4451683"/>
              <a:ext cx="9559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" name="Straight Connector 39"/>
            <p:cNvCxnSpPr/>
            <p:nvPr/>
          </p:nvCxnSpPr>
          <p:spPr>
            <a:xfrm>
              <a:off x="5136610" y="4017805"/>
              <a:ext cx="0" cy="4293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" name="Straight Connector 41"/>
            <p:cNvCxnSpPr/>
            <p:nvPr/>
          </p:nvCxnSpPr>
          <p:spPr>
            <a:xfrm>
              <a:off x="4178783" y="4022343"/>
              <a:ext cx="0" cy="4293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cxnSp>
        <p:nvCxnSpPr>
          <p:cNvPr id="50" name="Straight Connector 49"/>
          <p:cNvCxnSpPr/>
          <p:nvPr/>
        </p:nvCxnSpPr>
        <p:spPr>
          <a:xfrm>
            <a:off x="2403645" y="4813605"/>
            <a:ext cx="43495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222725" y="5813348"/>
            <a:ext cx="115138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63" name="Straight Connector 62"/>
          <p:cNvCxnSpPr/>
          <p:nvPr/>
        </p:nvCxnSpPr>
        <p:spPr>
          <a:xfrm>
            <a:off x="5760357" y="5813348"/>
            <a:ext cx="9169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grpSp>
        <p:nvGrpSpPr>
          <p:cNvPr id="91" name="Group 90"/>
          <p:cNvGrpSpPr/>
          <p:nvPr/>
        </p:nvGrpSpPr>
        <p:grpSpPr>
          <a:xfrm>
            <a:off x="4374107" y="5337592"/>
            <a:ext cx="131603" cy="475760"/>
            <a:chOff x="4374107" y="5337592"/>
            <a:chExt cx="131603" cy="475760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4374107" y="5337592"/>
              <a:ext cx="13160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4" name="Straight Connector 63"/>
            <p:cNvCxnSpPr/>
            <p:nvPr/>
          </p:nvCxnSpPr>
          <p:spPr>
            <a:xfrm>
              <a:off x="4505710" y="5337595"/>
              <a:ext cx="0" cy="4757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5" name="Straight Connector 64"/>
            <p:cNvCxnSpPr/>
            <p:nvPr/>
          </p:nvCxnSpPr>
          <p:spPr>
            <a:xfrm>
              <a:off x="4374107" y="5337595"/>
              <a:ext cx="0" cy="4757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84" name="Group 83"/>
          <p:cNvGrpSpPr/>
          <p:nvPr/>
        </p:nvGrpSpPr>
        <p:grpSpPr>
          <a:xfrm>
            <a:off x="3222793" y="4697004"/>
            <a:ext cx="3454595" cy="475760"/>
            <a:chOff x="3222793" y="4697004"/>
            <a:chExt cx="3454595" cy="475760"/>
          </a:xfrm>
        </p:grpSpPr>
        <p:cxnSp>
          <p:nvCxnSpPr>
            <p:cNvPr id="52" name="Straight Connector 51"/>
            <p:cNvCxnSpPr/>
            <p:nvPr/>
          </p:nvCxnSpPr>
          <p:spPr>
            <a:xfrm flipV="1">
              <a:off x="3222793" y="4697004"/>
              <a:ext cx="104404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3" name="Straight Connector 52"/>
            <p:cNvCxnSpPr/>
            <p:nvPr/>
          </p:nvCxnSpPr>
          <p:spPr>
            <a:xfrm flipV="1">
              <a:off x="4505710" y="5172764"/>
              <a:ext cx="85550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4" name="Straight Connector 53"/>
            <p:cNvCxnSpPr/>
            <p:nvPr/>
          </p:nvCxnSpPr>
          <p:spPr>
            <a:xfrm flipV="1">
              <a:off x="5657541" y="4697004"/>
              <a:ext cx="1019847" cy="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77" name="Group 76"/>
          <p:cNvGrpSpPr/>
          <p:nvPr/>
        </p:nvGrpSpPr>
        <p:grpSpPr>
          <a:xfrm flipV="1">
            <a:off x="5361214" y="4702033"/>
            <a:ext cx="298092" cy="475757"/>
            <a:chOff x="5361214" y="4697004"/>
            <a:chExt cx="298092" cy="475757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5659306" y="4697004"/>
              <a:ext cx="0" cy="4757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5" name="Straight Connector 74"/>
            <p:cNvCxnSpPr/>
            <p:nvPr/>
          </p:nvCxnSpPr>
          <p:spPr>
            <a:xfrm>
              <a:off x="5361214" y="4702755"/>
              <a:ext cx="29809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82" name="Group 81"/>
          <p:cNvGrpSpPr/>
          <p:nvPr/>
        </p:nvGrpSpPr>
        <p:grpSpPr>
          <a:xfrm flipV="1">
            <a:off x="4266834" y="4697004"/>
            <a:ext cx="238876" cy="475757"/>
            <a:chOff x="4266834" y="4702033"/>
            <a:chExt cx="238876" cy="475757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4505710" y="4702033"/>
              <a:ext cx="0" cy="4757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8" name="Straight Connector 77"/>
            <p:cNvCxnSpPr/>
            <p:nvPr/>
          </p:nvCxnSpPr>
          <p:spPr>
            <a:xfrm>
              <a:off x="4266834" y="5177790"/>
              <a:ext cx="23887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cxnSp>
        <p:nvCxnSpPr>
          <p:cNvPr id="86" name="Straight Connector 85"/>
          <p:cNvCxnSpPr/>
          <p:nvPr/>
        </p:nvCxnSpPr>
        <p:spPr>
          <a:xfrm>
            <a:off x="4505710" y="5813352"/>
            <a:ext cx="93714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89" name="Straight Connector 88"/>
          <p:cNvCxnSpPr/>
          <p:nvPr/>
        </p:nvCxnSpPr>
        <p:spPr>
          <a:xfrm>
            <a:off x="5441898" y="5813352"/>
            <a:ext cx="33314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58953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358</Words>
  <Application>Microsoft Macintosh PowerPoint</Application>
  <PresentationFormat>On-screen Show (4:3)</PresentationFormat>
  <Paragraphs>205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Univ of NY at Geneseo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McLean</dc:creator>
  <cp:lastModifiedBy>James McLean</cp:lastModifiedBy>
  <cp:revision>56</cp:revision>
  <dcterms:created xsi:type="dcterms:W3CDTF">2013-01-23T20:50:17Z</dcterms:created>
  <dcterms:modified xsi:type="dcterms:W3CDTF">2013-04-25T03:10:16Z</dcterms:modified>
</cp:coreProperties>
</file>